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6" r:id="rId3"/>
    <p:sldId id="257" r:id="rId4"/>
    <p:sldId id="258" r:id="rId5"/>
    <p:sldId id="259" r:id="rId6"/>
    <p:sldId id="260" r:id="rId7"/>
    <p:sldId id="261" r:id="rId8"/>
    <p:sldId id="337" r:id="rId9"/>
    <p:sldId id="331" r:id="rId10"/>
    <p:sldId id="272" r:id="rId11"/>
    <p:sldId id="332" r:id="rId12"/>
    <p:sldId id="330" r:id="rId13"/>
    <p:sldId id="329" r:id="rId14"/>
    <p:sldId id="328" r:id="rId15"/>
    <p:sldId id="327" r:id="rId16"/>
    <p:sldId id="324" r:id="rId17"/>
    <p:sldId id="323" r:id="rId18"/>
    <p:sldId id="325" r:id="rId19"/>
    <p:sldId id="326" r:id="rId20"/>
    <p:sldId id="322" r:id="rId21"/>
    <p:sldId id="317" r:id="rId22"/>
    <p:sldId id="318" r:id="rId23"/>
    <p:sldId id="319" r:id="rId24"/>
    <p:sldId id="316" r:id="rId25"/>
    <p:sldId id="315" r:id="rId26"/>
    <p:sldId id="314" r:id="rId27"/>
    <p:sldId id="321" r:id="rId28"/>
    <p:sldId id="320" r:id="rId29"/>
    <p:sldId id="338" r:id="rId30"/>
    <p:sldId id="267" r:id="rId31"/>
    <p:sldId id="268" r:id="rId32"/>
    <p:sldId id="335" r:id="rId33"/>
    <p:sldId id="339" r:id="rId34"/>
    <p:sldId id="313" r:id="rId35"/>
    <p:sldId id="311" r:id="rId36"/>
    <p:sldId id="312" r:id="rId37"/>
    <p:sldId id="310" r:id="rId38"/>
    <p:sldId id="309" r:id="rId39"/>
    <p:sldId id="306" r:id="rId40"/>
    <p:sldId id="307" r:id="rId41"/>
    <p:sldId id="308" r:id="rId42"/>
    <p:sldId id="305" r:id="rId43"/>
    <p:sldId id="304" r:id="rId44"/>
    <p:sldId id="299" r:id="rId45"/>
    <p:sldId id="301" r:id="rId46"/>
    <p:sldId id="298" r:id="rId47"/>
    <p:sldId id="300" r:id="rId48"/>
    <p:sldId id="303" r:id="rId49"/>
    <p:sldId id="293" r:id="rId50"/>
    <p:sldId id="294" r:id="rId51"/>
    <p:sldId id="295" r:id="rId52"/>
    <p:sldId id="302" r:id="rId53"/>
    <p:sldId id="297" r:id="rId54"/>
    <p:sldId id="340" r:id="rId55"/>
    <p:sldId id="262" r:id="rId56"/>
    <p:sldId id="263" r:id="rId57"/>
    <p:sldId id="269" r:id="rId58"/>
    <p:sldId id="271" r:id="rId59"/>
    <p:sldId id="270" r:id="rId60"/>
    <p:sldId id="266" r:id="rId61"/>
    <p:sldId id="341" r:id="rId62"/>
    <p:sldId id="296" r:id="rId63"/>
    <p:sldId id="292" r:id="rId64"/>
    <p:sldId id="291" r:id="rId65"/>
    <p:sldId id="290" r:id="rId66"/>
    <p:sldId id="289" r:id="rId67"/>
    <p:sldId id="288" r:id="rId68"/>
    <p:sldId id="287" r:id="rId69"/>
    <p:sldId id="286" r:id="rId70"/>
    <p:sldId id="285" r:id="rId71"/>
    <p:sldId id="284" r:id="rId72"/>
    <p:sldId id="283" r:id="rId73"/>
    <p:sldId id="282" r:id="rId74"/>
    <p:sldId id="281" r:id="rId75"/>
    <p:sldId id="280" r:id="rId76"/>
    <p:sldId id="279" r:id="rId77"/>
    <p:sldId id="278" r:id="rId78"/>
    <p:sldId id="277" r:id="rId79"/>
    <p:sldId id="276" r:id="rId80"/>
    <p:sldId id="275" r:id="rId81"/>
    <p:sldId id="274" r:id="rId82"/>
    <p:sldId id="333"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58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19771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5769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11294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09/03/2015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33977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09/03/2015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71109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09/03/2015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53288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09/03/2015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8971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09/03/2015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27465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09/03/2015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981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09/03/2015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http://en.wikipedia.org/wiki/Lighthouse_of_Alexandria" TargetMode="External"/><Relationship Id="rId3" Type="http://schemas.openxmlformats.org/officeDocument/2006/relationships/hyperlink" Target="http://en.wikipedia.org/wiki/Hanging_Gardens_of_Babylon" TargetMode="External"/><Relationship Id="rId7" Type="http://schemas.openxmlformats.org/officeDocument/2006/relationships/hyperlink" Target="http://en.wikipedia.org/wiki/Colossus_of_Rhodes" TargetMode="External"/><Relationship Id="rId2" Type="http://schemas.openxmlformats.org/officeDocument/2006/relationships/hyperlink" Target="http://en.wikipedia.org/wiki/Great_Pyramid_of_Giza" TargetMode="External"/><Relationship Id="rId1" Type="http://schemas.openxmlformats.org/officeDocument/2006/relationships/slideLayout" Target="../slideLayouts/slideLayout7.xml"/><Relationship Id="rId6" Type="http://schemas.openxmlformats.org/officeDocument/2006/relationships/hyperlink" Target="http://en.wikipedia.org/wiki/Mausoleum_of_Halicarnassus" TargetMode="External"/><Relationship Id="rId5" Type="http://schemas.openxmlformats.org/officeDocument/2006/relationships/hyperlink" Target="http://en.wikipedia.org/wiki/Temple_of_Artemis" TargetMode="External"/><Relationship Id="rId4" Type="http://schemas.openxmlformats.org/officeDocument/2006/relationships/hyperlink" Target="http://en.wikipedia.org/wiki/Statue_of_Zeus_at_Olympia"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7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2.jpeg"/><Relationship Id="rId4" Type="http://schemas.openxmlformats.org/officeDocument/2006/relationships/image" Target="../media/image7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908720"/>
            <a:ext cx="6400800" cy="1368152"/>
          </a:xfrm>
        </p:spPr>
        <p:txBody>
          <a:bodyPr/>
          <a:lstStyle/>
          <a:p>
            <a:r>
              <a:rPr lang="en-GB" dirty="0" smtClean="0">
                <a:solidFill>
                  <a:schemeClr val="tx1"/>
                </a:solidFill>
              </a:rPr>
              <a:t>Welcome to </a:t>
            </a:r>
            <a:r>
              <a:rPr lang="en-GB" dirty="0" err="1" smtClean="0">
                <a:solidFill>
                  <a:schemeClr val="tx1"/>
                </a:solidFill>
              </a:rPr>
              <a:t>Greyhoundderby’s</a:t>
            </a:r>
            <a:r>
              <a:rPr lang="en-GB" dirty="0" smtClean="0">
                <a:solidFill>
                  <a:schemeClr val="tx1"/>
                </a:solidFill>
              </a:rPr>
              <a:t> Quiz 8</a:t>
            </a:r>
          </a:p>
          <a:p>
            <a:endParaRPr lang="en-GB" dirty="0">
              <a:solidFill>
                <a:schemeClr val="tx1"/>
              </a:solidFill>
            </a:endParaRPr>
          </a:p>
        </p:txBody>
      </p:sp>
      <p:pic>
        <p:nvPicPr>
          <p:cNvPr id="1026" name="Picture 2" descr="C:\Users\john\Desktop\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52936"/>
            <a:ext cx="7680285" cy="147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258538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5 </a:t>
                      </a:r>
                      <a:r>
                        <a:rPr lang="en-GB" sz="2400" dirty="0" err="1" smtClean="0"/>
                        <a:t>ft</a:t>
                      </a:r>
                      <a:r>
                        <a:rPr lang="en-GB" sz="2400" dirty="0" smtClean="0"/>
                        <a:t> 8 ins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 </a:t>
                      </a:r>
                      <a:r>
                        <a:rPr lang="en-GB" sz="2400" dirty="0" err="1" smtClean="0"/>
                        <a:t>ft</a:t>
                      </a:r>
                      <a:r>
                        <a:rPr lang="en-GB" sz="2400" dirty="0" smtClean="0"/>
                        <a:t> 10 ins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6 </a:t>
                      </a:r>
                      <a:r>
                        <a:rPr lang="en-GB" sz="2400" dirty="0" err="1" smtClean="0"/>
                        <a:t>ft</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6 </a:t>
                      </a:r>
                      <a:r>
                        <a:rPr lang="en-GB" sz="2400" dirty="0" err="1" smtClean="0"/>
                        <a:t>ft</a:t>
                      </a:r>
                      <a:r>
                        <a:rPr lang="en-GB" sz="2400" dirty="0" smtClean="0"/>
                        <a:t> 1 in</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6 </a:t>
                      </a:r>
                      <a:r>
                        <a:rPr lang="en-GB" sz="2400" dirty="0" err="1" smtClean="0">
                          <a:solidFill>
                            <a:srgbClr val="FF0000"/>
                          </a:solidFill>
                        </a:rPr>
                        <a:t>ft</a:t>
                      </a:r>
                      <a:r>
                        <a:rPr lang="en-GB" sz="2400" dirty="0" smtClean="0">
                          <a:solidFill>
                            <a:srgbClr val="FF0000"/>
                          </a:solidFill>
                        </a:rPr>
                        <a:t> 3 ins</a:t>
                      </a:r>
                      <a:endParaRPr lang="en-GB" sz="2400" dirty="0">
                        <a:solidFill>
                          <a:srgbClr val="FF0000"/>
                        </a:solidFill>
                      </a:endParaRPr>
                    </a:p>
                  </a:txBody>
                  <a:tcPr/>
                </a:tc>
              </a:tr>
            </a:tbl>
          </a:graphicData>
        </a:graphic>
      </p:graphicFrame>
      <p:sp>
        <p:nvSpPr>
          <p:cNvPr id="3" name="TextBox 2"/>
          <p:cNvSpPr txBox="1"/>
          <p:nvPr/>
        </p:nvSpPr>
        <p:spPr>
          <a:xfrm>
            <a:off x="1691680" y="1628800"/>
            <a:ext cx="5688632" cy="584775"/>
          </a:xfrm>
          <a:prstGeom prst="rect">
            <a:avLst/>
          </a:prstGeom>
          <a:noFill/>
        </p:spPr>
        <p:txBody>
          <a:bodyPr wrap="square" rtlCol="0">
            <a:spAutoFit/>
          </a:bodyPr>
          <a:lstStyle/>
          <a:p>
            <a:pPr algn="ctr"/>
            <a:r>
              <a:rPr lang="en-GB" sz="3200" dirty="0" smtClean="0"/>
              <a:t>How tall was Henry VIII ?</a:t>
            </a:r>
            <a:endParaRPr lang="en-GB" sz="3200" dirty="0"/>
          </a:p>
        </p:txBody>
      </p:sp>
    </p:spTree>
    <p:extLst>
      <p:ext uri="{BB962C8B-B14F-4D97-AF65-F5344CB8AC3E}">
        <p14:creationId xmlns:p14="http://schemas.microsoft.com/office/powerpoint/2010/main" val="251718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824422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Boozy</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err="1" smtClean="0"/>
                        <a:t>Snoozy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Droopy</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Dopey</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Sleazy</a:t>
                      </a:r>
                      <a:endParaRPr lang="en-GB" sz="2400" dirty="0"/>
                    </a:p>
                  </a:txBody>
                  <a:tcPr/>
                </a:tc>
              </a:tr>
            </a:tbl>
          </a:graphicData>
        </a:graphic>
      </p:graphicFrame>
      <p:sp>
        <p:nvSpPr>
          <p:cNvPr id="3" name="TextBox 2"/>
          <p:cNvSpPr txBox="1"/>
          <p:nvPr/>
        </p:nvSpPr>
        <p:spPr>
          <a:xfrm>
            <a:off x="1835696" y="1124744"/>
            <a:ext cx="4896544" cy="584775"/>
          </a:xfrm>
          <a:prstGeom prst="rect">
            <a:avLst/>
          </a:prstGeom>
          <a:noFill/>
        </p:spPr>
        <p:txBody>
          <a:bodyPr wrap="square" rtlCol="0">
            <a:spAutoFit/>
          </a:bodyPr>
          <a:lstStyle/>
          <a:p>
            <a:r>
              <a:rPr lang="en-GB" sz="3200" dirty="0" smtClean="0"/>
              <a:t>Which is the odd one out?</a:t>
            </a:r>
            <a:endParaRPr lang="en-GB" sz="3200" dirty="0"/>
          </a:p>
        </p:txBody>
      </p:sp>
      <p:pic>
        <p:nvPicPr>
          <p:cNvPr id="15362" name="Picture 2" descr="C:\Users\john\Desktop\7 dwar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60648"/>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292816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Boozy</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err="1" smtClean="0"/>
                        <a:t>Snoozy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Droopy</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Dopey</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Sleazy</a:t>
                      </a:r>
                      <a:endParaRPr lang="en-GB" sz="2400" dirty="0"/>
                    </a:p>
                  </a:txBody>
                  <a:tcPr/>
                </a:tc>
              </a:tr>
            </a:tbl>
          </a:graphicData>
        </a:graphic>
      </p:graphicFrame>
      <p:sp>
        <p:nvSpPr>
          <p:cNvPr id="3" name="TextBox 2"/>
          <p:cNvSpPr txBox="1"/>
          <p:nvPr/>
        </p:nvSpPr>
        <p:spPr>
          <a:xfrm>
            <a:off x="1763688" y="1412776"/>
            <a:ext cx="5040560" cy="584775"/>
          </a:xfrm>
          <a:prstGeom prst="rect">
            <a:avLst/>
          </a:prstGeom>
          <a:noFill/>
        </p:spPr>
        <p:txBody>
          <a:bodyPr wrap="square" rtlCol="0">
            <a:spAutoFit/>
          </a:bodyPr>
          <a:lstStyle/>
          <a:p>
            <a:r>
              <a:rPr lang="en-GB" sz="3200" dirty="0" smtClean="0"/>
              <a:t>Which is the odd one out?</a:t>
            </a:r>
            <a:endParaRPr lang="en-GB" sz="32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722102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The Queen</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Prince Philip</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Rupert Murdoch</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David Attenborough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Margaret Thatcher</a:t>
                      </a:r>
                      <a:endParaRPr lang="en-GB" sz="2400" dirty="0"/>
                    </a:p>
                  </a:txBody>
                  <a:tcPr/>
                </a:tc>
              </a:tr>
            </a:tbl>
          </a:graphicData>
        </a:graphic>
      </p:graphicFrame>
      <p:sp>
        <p:nvSpPr>
          <p:cNvPr id="3" name="TextBox 2"/>
          <p:cNvSpPr txBox="1"/>
          <p:nvPr/>
        </p:nvSpPr>
        <p:spPr>
          <a:xfrm>
            <a:off x="1691680" y="1124744"/>
            <a:ext cx="5832648" cy="830997"/>
          </a:xfrm>
          <a:prstGeom prst="rect">
            <a:avLst/>
          </a:prstGeom>
          <a:noFill/>
        </p:spPr>
        <p:txBody>
          <a:bodyPr wrap="square" rtlCol="0">
            <a:spAutoFit/>
          </a:bodyPr>
          <a:lstStyle/>
          <a:p>
            <a:r>
              <a:rPr lang="en-GB" sz="2400" dirty="0" smtClean="0"/>
              <a:t>If these famous people were placed in order of their age, who would be in the middle?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445625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The Queen 21</a:t>
                      </a:r>
                      <a:r>
                        <a:rPr lang="en-GB" sz="2400" baseline="30000" dirty="0" smtClean="0">
                          <a:solidFill>
                            <a:srgbClr val="FF0000"/>
                          </a:solidFill>
                        </a:rPr>
                        <a:t>st</a:t>
                      </a:r>
                      <a:r>
                        <a:rPr lang="en-GB" sz="2400" dirty="0" smtClean="0">
                          <a:solidFill>
                            <a:srgbClr val="FF0000"/>
                          </a:solidFill>
                        </a:rPr>
                        <a:t> April 1926</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Prince Philip 10</a:t>
                      </a:r>
                      <a:r>
                        <a:rPr lang="en-GB" sz="2400" baseline="30000" dirty="0" smtClean="0"/>
                        <a:t>th</a:t>
                      </a:r>
                      <a:r>
                        <a:rPr lang="en-GB" sz="2400" dirty="0" smtClean="0"/>
                        <a:t> June 1921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Rupert Murdoch 11</a:t>
                      </a:r>
                      <a:r>
                        <a:rPr lang="en-GB" sz="2400" baseline="30000" dirty="0" smtClean="0"/>
                        <a:t>th</a:t>
                      </a:r>
                      <a:r>
                        <a:rPr lang="en-GB" sz="2400" dirty="0" smtClean="0"/>
                        <a:t> March 1931</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David Attenborough 8</a:t>
                      </a:r>
                      <a:r>
                        <a:rPr lang="en-GB" sz="2400" baseline="30000" dirty="0" smtClean="0"/>
                        <a:t>th</a:t>
                      </a:r>
                      <a:r>
                        <a:rPr lang="en-GB" sz="2400" dirty="0" smtClean="0"/>
                        <a:t> May 1926</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Margaret Thatcher 13</a:t>
                      </a:r>
                      <a:r>
                        <a:rPr lang="en-GB" sz="2400" baseline="30000" dirty="0" smtClean="0"/>
                        <a:t>th</a:t>
                      </a:r>
                      <a:r>
                        <a:rPr lang="en-GB" sz="2400" dirty="0" smtClean="0"/>
                        <a:t> October</a:t>
                      </a:r>
                      <a:r>
                        <a:rPr lang="en-GB" sz="2400" baseline="0" dirty="0" smtClean="0"/>
                        <a:t> 1925</a:t>
                      </a:r>
                      <a:endParaRPr lang="en-GB" sz="2400" dirty="0"/>
                    </a:p>
                  </a:txBody>
                  <a:tcPr/>
                </a:tc>
              </a:tr>
            </a:tbl>
          </a:graphicData>
        </a:graphic>
      </p:graphicFrame>
      <p:sp>
        <p:nvSpPr>
          <p:cNvPr id="3" name="TextBox 2"/>
          <p:cNvSpPr txBox="1"/>
          <p:nvPr/>
        </p:nvSpPr>
        <p:spPr>
          <a:xfrm>
            <a:off x="1475656" y="1124744"/>
            <a:ext cx="4752528" cy="1200329"/>
          </a:xfrm>
          <a:prstGeom prst="rect">
            <a:avLst/>
          </a:prstGeom>
          <a:noFill/>
        </p:spPr>
        <p:txBody>
          <a:bodyPr wrap="square" rtlCol="0">
            <a:spAutoFit/>
          </a:bodyPr>
          <a:lstStyle/>
          <a:p>
            <a:r>
              <a:rPr lang="en-GB" sz="2400" dirty="0" smtClean="0"/>
              <a:t>If these famous people were placed in age order, who would be in the middle?</a:t>
            </a:r>
            <a:endParaRPr lang="en-GB" sz="2400" dirty="0"/>
          </a:p>
        </p:txBody>
      </p:sp>
      <p:pic>
        <p:nvPicPr>
          <p:cNvPr id="20482" name="Picture 2" descr="C:\Users\john\Desktop\qu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42" y="476672"/>
            <a:ext cx="1512168" cy="165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01047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Habakkuk</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Hosea</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Micah</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Nahum</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Zephaniah</a:t>
                      </a:r>
                      <a:endParaRPr lang="en-GB" sz="2400" dirty="0"/>
                    </a:p>
                  </a:txBody>
                  <a:tcPr/>
                </a:tc>
              </a:tr>
            </a:tbl>
          </a:graphicData>
        </a:graphic>
      </p:graphicFrame>
      <p:sp>
        <p:nvSpPr>
          <p:cNvPr id="3" name="TextBox 2"/>
          <p:cNvSpPr txBox="1"/>
          <p:nvPr/>
        </p:nvSpPr>
        <p:spPr>
          <a:xfrm>
            <a:off x="1691680" y="980728"/>
            <a:ext cx="5832648" cy="954107"/>
          </a:xfrm>
          <a:prstGeom prst="rect">
            <a:avLst/>
          </a:prstGeom>
          <a:noFill/>
        </p:spPr>
        <p:txBody>
          <a:bodyPr wrap="square" rtlCol="0">
            <a:spAutoFit/>
          </a:bodyPr>
          <a:lstStyle/>
          <a:p>
            <a:r>
              <a:rPr lang="en-GB" sz="2800" dirty="0" smtClean="0"/>
              <a:t>Which of these books occurs latest in the Old Testament?</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240199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Habakkuk</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Hosea</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Micah</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Nahum</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Zephaniah</a:t>
                      </a:r>
                      <a:endParaRPr lang="en-GB" sz="2400" dirty="0">
                        <a:solidFill>
                          <a:srgbClr val="FF0000"/>
                        </a:solidFill>
                      </a:endParaRPr>
                    </a:p>
                  </a:txBody>
                  <a:tcPr/>
                </a:tc>
              </a:tr>
            </a:tbl>
          </a:graphicData>
        </a:graphic>
      </p:graphicFrame>
      <p:sp>
        <p:nvSpPr>
          <p:cNvPr id="3" name="TextBox 2"/>
          <p:cNvSpPr txBox="1"/>
          <p:nvPr/>
        </p:nvSpPr>
        <p:spPr>
          <a:xfrm>
            <a:off x="1475657" y="836712"/>
            <a:ext cx="5832648" cy="954107"/>
          </a:xfrm>
          <a:prstGeom prst="rect">
            <a:avLst/>
          </a:prstGeom>
          <a:noFill/>
        </p:spPr>
        <p:txBody>
          <a:bodyPr wrap="square" rtlCol="0">
            <a:spAutoFit/>
          </a:bodyPr>
          <a:lstStyle/>
          <a:p>
            <a:r>
              <a:rPr lang="en-GB" sz="2800" dirty="0" smtClean="0"/>
              <a:t>Which of these books occur latest in the Old Testament?</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279024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&amp;</a:t>
                      </a:r>
                      <a:endParaRPr lang="en-GB" sz="2400" dirty="0"/>
                    </a:p>
                  </a:txBody>
                  <a:tcPr/>
                </a:tc>
              </a:tr>
            </a:tbl>
          </a:graphicData>
        </a:graphic>
      </p:graphicFrame>
      <p:sp>
        <p:nvSpPr>
          <p:cNvPr id="3" name="TextBox 2"/>
          <p:cNvSpPr txBox="1"/>
          <p:nvPr/>
        </p:nvSpPr>
        <p:spPr>
          <a:xfrm>
            <a:off x="1547665" y="836712"/>
            <a:ext cx="5328592" cy="954107"/>
          </a:xfrm>
          <a:prstGeom prst="rect">
            <a:avLst/>
          </a:prstGeom>
          <a:noFill/>
        </p:spPr>
        <p:txBody>
          <a:bodyPr wrap="square" rtlCol="0">
            <a:spAutoFit/>
          </a:bodyPr>
          <a:lstStyle/>
          <a:p>
            <a:r>
              <a:rPr lang="en-GB" sz="2800" dirty="0" smtClean="0"/>
              <a:t>What symbol is on the same key as 7 on a computer keyboard?</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286199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&amp;</a:t>
                      </a:r>
                      <a:endParaRPr lang="en-GB" sz="2400" dirty="0">
                        <a:solidFill>
                          <a:srgbClr val="FF0000"/>
                        </a:solidFill>
                      </a:endParaRPr>
                    </a:p>
                  </a:txBody>
                  <a:tcPr/>
                </a:tc>
              </a:tr>
            </a:tbl>
          </a:graphicData>
        </a:graphic>
      </p:graphicFrame>
      <p:sp>
        <p:nvSpPr>
          <p:cNvPr id="3" name="TextBox 2"/>
          <p:cNvSpPr txBox="1"/>
          <p:nvPr/>
        </p:nvSpPr>
        <p:spPr>
          <a:xfrm>
            <a:off x="1691680" y="980728"/>
            <a:ext cx="4104456" cy="1384995"/>
          </a:xfrm>
          <a:prstGeom prst="rect">
            <a:avLst/>
          </a:prstGeom>
          <a:noFill/>
        </p:spPr>
        <p:txBody>
          <a:bodyPr wrap="square" rtlCol="0">
            <a:spAutoFit/>
          </a:bodyPr>
          <a:lstStyle/>
          <a:p>
            <a:r>
              <a:rPr lang="en-GB" sz="2800" dirty="0" smtClean="0"/>
              <a:t>What symbol is on the same key as 7 on a keyboard?</a:t>
            </a:r>
            <a:endParaRPr lang="en-GB" sz="2800" dirty="0"/>
          </a:p>
        </p:txBody>
      </p:sp>
      <p:pic>
        <p:nvPicPr>
          <p:cNvPr id="23554" name="Picture 2" descr="C:\Users\john\Desktop\ke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8760"/>
            <a:ext cx="2661619" cy="66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761025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5</a:t>
                      </a:r>
                      <a:endParaRPr lang="en-GB" sz="2400" dirty="0"/>
                    </a:p>
                  </a:txBody>
                  <a:tcPr/>
                </a:tc>
              </a:tr>
            </a:tbl>
          </a:graphicData>
        </a:graphic>
      </p:graphicFrame>
      <p:sp>
        <p:nvSpPr>
          <p:cNvPr id="3" name="TextBox 2"/>
          <p:cNvSpPr txBox="1"/>
          <p:nvPr/>
        </p:nvSpPr>
        <p:spPr>
          <a:xfrm>
            <a:off x="1763689" y="908720"/>
            <a:ext cx="5616624" cy="954107"/>
          </a:xfrm>
          <a:prstGeom prst="rect">
            <a:avLst/>
          </a:prstGeom>
          <a:noFill/>
        </p:spPr>
        <p:txBody>
          <a:bodyPr wrap="square" rtlCol="0">
            <a:spAutoFit/>
          </a:bodyPr>
          <a:lstStyle/>
          <a:p>
            <a:r>
              <a:rPr lang="en-GB" sz="2800" dirty="0" smtClean="0"/>
              <a:t>How many US States begin with the letter I ?</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In this first round you will be asked to identify the authors of 20 books. You will gain 50 pts for each you correctly identify.</a:t>
            </a:r>
          </a:p>
          <a:p>
            <a:pPr marL="0" indent="0" algn="ctr">
              <a:buNone/>
            </a:pPr>
            <a:r>
              <a:rPr lang="en-GB" dirty="0" smtClean="0"/>
              <a:t>Your target is to identify at least 15, so scoring 750 pts.</a:t>
            </a:r>
          </a:p>
          <a:p>
            <a:pPr marL="0" indent="0" algn="ctr">
              <a:buNone/>
            </a:pPr>
            <a:endParaRPr lang="en-GB" dirty="0"/>
          </a:p>
          <a:p>
            <a:pPr marL="0" indent="0" algn="ctr">
              <a:buNone/>
            </a:pPr>
            <a:r>
              <a:rPr lang="en-GB" dirty="0" smtClean="0"/>
              <a:t>Your overall target, at the end of the quiz, is a mammoth 40,000 points.</a:t>
            </a:r>
            <a:endParaRPr lang="en-GB" dirty="0"/>
          </a:p>
        </p:txBody>
      </p:sp>
    </p:spTree>
    <p:extLst>
      <p:ext uri="{BB962C8B-B14F-4D97-AF65-F5344CB8AC3E}">
        <p14:creationId xmlns:p14="http://schemas.microsoft.com/office/powerpoint/2010/main" val="837479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993138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solidFill>
                            <a:srgbClr val="FF0000"/>
                          </a:solidFill>
                        </a:rPr>
                        <a:t>D</a:t>
                      </a:r>
                    </a:p>
                    <a:p>
                      <a:pPr algn="ctr"/>
                      <a:endParaRPr lang="en-GB" sz="2400" dirty="0"/>
                    </a:p>
                  </a:txBody>
                  <a:tcPr/>
                </a:tc>
                <a:tc>
                  <a:txBody>
                    <a:bodyPr/>
                    <a:lstStyle/>
                    <a:p>
                      <a:pPr algn="ctr"/>
                      <a:r>
                        <a:rPr lang="en-GB" sz="2400" dirty="0" smtClean="0">
                          <a:solidFill>
                            <a:srgbClr val="FF0000"/>
                          </a:solidFill>
                        </a:rPr>
                        <a:t>4</a:t>
                      </a:r>
                      <a:endParaRPr lang="en-GB" sz="2400" dirty="0">
                        <a:solidFill>
                          <a:srgbClr val="FF0000"/>
                        </a:solidFill>
                      </a:endParaRPr>
                    </a:p>
                  </a:txBody>
                  <a:tcPr/>
                </a:tc>
              </a:tr>
              <a:tr h="370840">
                <a:tc>
                  <a:txBody>
                    <a:bodyPr/>
                    <a:lstStyle/>
                    <a:p>
                      <a:pPr algn="ctr"/>
                      <a:r>
                        <a:rPr lang="en-GB" sz="2400" dirty="0" smtClean="0">
                          <a:solidFill>
                            <a:schemeClr val="tx1"/>
                          </a:solidFill>
                        </a:rPr>
                        <a:t>E</a:t>
                      </a:r>
                    </a:p>
                    <a:p>
                      <a:pPr algn="ctr"/>
                      <a:endParaRPr lang="en-GB" sz="2400" dirty="0">
                        <a:solidFill>
                          <a:srgbClr val="FF0000"/>
                        </a:solidFill>
                      </a:endParaRPr>
                    </a:p>
                  </a:txBody>
                  <a:tcPr/>
                </a:tc>
                <a:tc>
                  <a:txBody>
                    <a:bodyPr/>
                    <a:lstStyle/>
                    <a:p>
                      <a:pPr algn="ctr"/>
                      <a:r>
                        <a:rPr lang="en-GB" sz="2400" dirty="0" smtClean="0">
                          <a:solidFill>
                            <a:schemeClr val="tx1"/>
                          </a:solidFill>
                        </a:rPr>
                        <a:t>5</a:t>
                      </a:r>
                      <a:endParaRPr lang="en-GB" sz="2400" dirty="0">
                        <a:solidFill>
                          <a:schemeClr val="tx1"/>
                        </a:solidFill>
                      </a:endParaRPr>
                    </a:p>
                  </a:txBody>
                  <a:tcPr/>
                </a:tc>
              </a:tr>
            </a:tbl>
          </a:graphicData>
        </a:graphic>
      </p:graphicFrame>
      <p:sp>
        <p:nvSpPr>
          <p:cNvPr id="3" name="TextBox 2"/>
          <p:cNvSpPr txBox="1"/>
          <p:nvPr/>
        </p:nvSpPr>
        <p:spPr>
          <a:xfrm>
            <a:off x="4355976" y="548680"/>
            <a:ext cx="1512168" cy="1815882"/>
          </a:xfrm>
          <a:prstGeom prst="rect">
            <a:avLst/>
          </a:prstGeom>
          <a:noFill/>
        </p:spPr>
        <p:txBody>
          <a:bodyPr wrap="square" rtlCol="0">
            <a:spAutoFit/>
          </a:bodyPr>
          <a:lstStyle/>
          <a:p>
            <a:r>
              <a:rPr lang="en-GB" sz="2800" dirty="0" smtClean="0"/>
              <a:t>Idaho</a:t>
            </a:r>
          </a:p>
          <a:p>
            <a:r>
              <a:rPr lang="en-GB" sz="2800" dirty="0" smtClean="0"/>
              <a:t>Illinois</a:t>
            </a:r>
          </a:p>
          <a:p>
            <a:r>
              <a:rPr lang="en-GB" sz="2800" dirty="0" smtClean="0"/>
              <a:t>Indiana</a:t>
            </a:r>
          </a:p>
          <a:p>
            <a:r>
              <a:rPr lang="en-GB" sz="2800" dirty="0" smtClean="0"/>
              <a:t>Iowa</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924755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2195736" y="548680"/>
            <a:ext cx="4561185" cy="2031325"/>
          </a:xfrm>
          <a:prstGeom prst="rect">
            <a:avLst/>
          </a:prstGeom>
          <a:noFill/>
        </p:spPr>
        <p:txBody>
          <a:bodyPr wrap="none" rtlCol="0">
            <a:spAutoFit/>
          </a:bodyPr>
          <a:lstStyle/>
          <a:p>
            <a:r>
              <a:rPr lang="en-GB" dirty="0" smtClean="0"/>
              <a:t>How many of the following are spelt correctly?</a:t>
            </a:r>
          </a:p>
          <a:p>
            <a:pPr algn="ctr"/>
            <a:r>
              <a:rPr lang="en-GB" dirty="0" err="1" smtClean="0"/>
              <a:t>Tommorrow</a:t>
            </a:r>
            <a:endParaRPr lang="en-GB" dirty="0" smtClean="0"/>
          </a:p>
          <a:p>
            <a:pPr algn="ctr"/>
            <a:r>
              <a:rPr lang="en-GB" dirty="0" err="1" smtClean="0"/>
              <a:t>Interuption</a:t>
            </a:r>
            <a:endParaRPr lang="en-GB" dirty="0" smtClean="0"/>
          </a:p>
          <a:p>
            <a:pPr algn="ctr"/>
            <a:r>
              <a:rPr lang="en-GB" dirty="0" err="1" smtClean="0"/>
              <a:t>Parrallel</a:t>
            </a:r>
            <a:endParaRPr lang="en-GB" dirty="0" smtClean="0"/>
          </a:p>
          <a:p>
            <a:pPr algn="ctr"/>
            <a:r>
              <a:rPr lang="en-GB" dirty="0" err="1" smtClean="0"/>
              <a:t>Lonliness</a:t>
            </a:r>
            <a:endParaRPr lang="en-GB" dirty="0" smtClean="0"/>
          </a:p>
          <a:p>
            <a:pPr algn="ctr"/>
            <a:r>
              <a:rPr lang="en-GB" dirty="0" err="1" smtClean="0"/>
              <a:t>Wierd</a:t>
            </a:r>
            <a:endParaRPr lang="en-GB" dirty="0" smtClean="0"/>
          </a:p>
          <a:p>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288084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0</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2846574" y="332656"/>
            <a:ext cx="3525625" cy="1754326"/>
          </a:xfrm>
          <a:prstGeom prst="rect">
            <a:avLst/>
          </a:prstGeom>
          <a:noFill/>
        </p:spPr>
        <p:txBody>
          <a:bodyPr wrap="square" rtlCol="0">
            <a:spAutoFit/>
          </a:bodyPr>
          <a:lstStyle/>
          <a:p>
            <a:pPr algn="ctr"/>
            <a:r>
              <a:rPr lang="en-GB" dirty="0" err="1" smtClean="0"/>
              <a:t>Tommorrow</a:t>
            </a:r>
            <a:r>
              <a:rPr lang="en-GB" dirty="0" smtClean="0"/>
              <a:t>     Tomorrow</a:t>
            </a:r>
          </a:p>
          <a:p>
            <a:pPr algn="ctr"/>
            <a:r>
              <a:rPr lang="en-GB" dirty="0" err="1" smtClean="0"/>
              <a:t>Interuption</a:t>
            </a:r>
            <a:r>
              <a:rPr lang="en-GB" dirty="0" smtClean="0"/>
              <a:t>    Interruption</a:t>
            </a:r>
          </a:p>
          <a:p>
            <a:pPr algn="ctr"/>
            <a:r>
              <a:rPr lang="en-GB" dirty="0" err="1" smtClean="0"/>
              <a:t>Parrallel</a:t>
            </a:r>
            <a:r>
              <a:rPr lang="en-GB" dirty="0" smtClean="0"/>
              <a:t>           Parallel</a:t>
            </a:r>
          </a:p>
          <a:p>
            <a:pPr algn="ctr"/>
            <a:r>
              <a:rPr lang="en-GB" dirty="0" err="1" smtClean="0"/>
              <a:t>Lonliness</a:t>
            </a:r>
            <a:r>
              <a:rPr lang="en-GB" dirty="0" smtClean="0"/>
              <a:t>       Loneliness</a:t>
            </a:r>
          </a:p>
          <a:p>
            <a:pPr algn="ctr"/>
            <a:r>
              <a:rPr lang="en-GB" dirty="0" err="1" smtClean="0"/>
              <a:t>Wierd</a:t>
            </a:r>
            <a:r>
              <a:rPr lang="en-GB" dirty="0" smtClean="0"/>
              <a:t>               Weird</a:t>
            </a:r>
          </a:p>
          <a:p>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805440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Rev. William </a:t>
                      </a:r>
                      <a:r>
                        <a:rPr lang="en-GB" sz="2400" dirty="0" err="1" smtClean="0"/>
                        <a:t>Audry</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Rev. Wilbert </a:t>
                      </a:r>
                      <a:r>
                        <a:rPr lang="en-GB" sz="2400" dirty="0" err="1" smtClean="0"/>
                        <a:t>Audry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Rev. William </a:t>
                      </a:r>
                      <a:r>
                        <a:rPr lang="en-GB" sz="2400" dirty="0" err="1" smtClean="0"/>
                        <a:t>Awdry</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Rev. Wilbert </a:t>
                      </a:r>
                      <a:r>
                        <a:rPr lang="en-GB" sz="2400" dirty="0" err="1" smtClean="0"/>
                        <a:t>Awdry</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Rev. William </a:t>
                      </a:r>
                      <a:r>
                        <a:rPr lang="en-GB" sz="2400" dirty="0" err="1" smtClean="0"/>
                        <a:t>Awdy</a:t>
                      </a:r>
                      <a:endParaRPr lang="en-GB" sz="2400" dirty="0"/>
                    </a:p>
                  </a:txBody>
                  <a:tcPr/>
                </a:tc>
              </a:tr>
            </a:tbl>
          </a:graphicData>
        </a:graphic>
      </p:graphicFrame>
      <p:sp>
        <p:nvSpPr>
          <p:cNvPr id="3" name="TextBox 2"/>
          <p:cNvSpPr txBox="1"/>
          <p:nvPr/>
        </p:nvSpPr>
        <p:spPr>
          <a:xfrm>
            <a:off x="1619673" y="908720"/>
            <a:ext cx="4176464" cy="954107"/>
          </a:xfrm>
          <a:prstGeom prst="rect">
            <a:avLst/>
          </a:prstGeom>
          <a:noFill/>
        </p:spPr>
        <p:txBody>
          <a:bodyPr wrap="square" rtlCol="0">
            <a:spAutoFit/>
          </a:bodyPr>
          <a:lstStyle/>
          <a:p>
            <a:r>
              <a:rPr lang="en-GB" sz="2800" dirty="0" smtClean="0"/>
              <a:t>Who wrote the Thomas the Tank Engine books?</a:t>
            </a:r>
            <a:endParaRPr lang="en-GB" sz="2800" dirty="0"/>
          </a:p>
        </p:txBody>
      </p:sp>
      <p:pic>
        <p:nvPicPr>
          <p:cNvPr id="1026" name="Picture 2" descr="C:\Users\john\Desktop\per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499" y="592973"/>
            <a:ext cx="1362829" cy="158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921774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Rev. William </a:t>
                      </a:r>
                      <a:r>
                        <a:rPr lang="en-GB" sz="2400" dirty="0" err="1" smtClean="0"/>
                        <a:t>Audry</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Rev. Wilbert </a:t>
                      </a:r>
                      <a:r>
                        <a:rPr lang="en-GB" sz="2400" dirty="0" err="1" smtClean="0"/>
                        <a:t>Audry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Rev. William </a:t>
                      </a:r>
                      <a:r>
                        <a:rPr lang="en-GB" sz="2400" dirty="0" err="1" smtClean="0"/>
                        <a:t>Awdry</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Rev. Wilbert </a:t>
                      </a:r>
                      <a:r>
                        <a:rPr lang="en-GB" sz="2400" dirty="0" err="1" smtClean="0">
                          <a:solidFill>
                            <a:srgbClr val="FF0000"/>
                          </a:solidFill>
                        </a:rPr>
                        <a:t>Awdry</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Rev. William </a:t>
                      </a:r>
                      <a:r>
                        <a:rPr lang="en-GB" sz="2400" dirty="0" err="1" smtClean="0"/>
                        <a:t>Awdy</a:t>
                      </a:r>
                      <a:endParaRPr lang="en-GB" sz="2400" dirty="0"/>
                    </a:p>
                  </a:txBody>
                  <a:tcPr/>
                </a:tc>
              </a:tr>
            </a:tbl>
          </a:graphicData>
        </a:graphic>
      </p:graphicFrame>
      <p:sp>
        <p:nvSpPr>
          <p:cNvPr id="3" name="TextBox 2"/>
          <p:cNvSpPr txBox="1"/>
          <p:nvPr/>
        </p:nvSpPr>
        <p:spPr>
          <a:xfrm>
            <a:off x="1907705" y="908720"/>
            <a:ext cx="5904656" cy="954107"/>
          </a:xfrm>
          <a:prstGeom prst="rect">
            <a:avLst/>
          </a:prstGeom>
          <a:noFill/>
        </p:spPr>
        <p:txBody>
          <a:bodyPr wrap="square" rtlCol="0">
            <a:spAutoFit/>
          </a:bodyPr>
          <a:lstStyle/>
          <a:p>
            <a:r>
              <a:rPr lang="en-GB" sz="2800" dirty="0" smtClean="0"/>
              <a:t>Who wrote the Thomas the Tank Engine books?</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782894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1520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1535</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1545</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1555</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None of these totals</a:t>
                      </a:r>
                      <a:endParaRPr lang="en-GB" sz="2400" dirty="0"/>
                    </a:p>
                  </a:txBody>
                  <a:tcPr/>
                </a:tc>
              </a:tr>
            </a:tbl>
          </a:graphicData>
        </a:graphic>
      </p:graphicFrame>
      <p:sp>
        <p:nvSpPr>
          <p:cNvPr id="3" name="TextBox 2"/>
          <p:cNvSpPr txBox="1"/>
          <p:nvPr/>
        </p:nvSpPr>
        <p:spPr>
          <a:xfrm>
            <a:off x="1691681" y="908720"/>
            <a:ext cx="4463946" cy="1015663"/>
          </a:xfrm>
          <a:prstGeom prst="rect">
            <a:avLst/>
          </a:prstGeom>
          <a:noFill/>
        </p:spPr>
        <p:txBody>
          <a:bodyPr wrap="square" rtlCol="0">
            <a:spAutoFit/>
          </a:bodyPr>
          <a:lstStyle/>
          <a:p>
            <a:r>
              <a:rPr lang="en-GB" sz="2000" dirty="0" smtClean="0"/>
              <a:t>**A dartboard has 82 different sections. If I put one dart in each section what is the total score?</a:t>
            </a:r>
            <a:endParaRPr lang="en-GB" sz="2000" dirty="0"/>
          </a:p>
        </p:txBody>
      </p:sp>
      <p:pic>
        <p:nvPicPr>
          <p:cNvPr id="2050" name="Picture 2" descr="C:\Users\john\Desktop\d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32656"/>
            <a:ext cx="1783680" cy="179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65477511"/>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1520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1535</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smtClean="0">
                          <a:solidFill>
                            <a:srgbClr val="FF0000"/>
                          </a:solidFill>
                        </a:rPr>
                        <a:t>1545</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1555</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None of these totals</a:t>
                      </a:r>
                      <a:endParaRPr lang="en-GB" sz="2400" dirty="0"/>
                    </a:p>
                  </a:txBody>
                  <a:tcPr/>
                </a:tc>
              </a:tr>
            </a:tbl>
          </a:graphicData>
        </a:graphic>
      </p:graphicFrame>
      <p:sp>
        <p:nvSpPr>
          <p:cNvPr id="3" name="TextBox 2"/>
          <p:cNvSpPr txBox="1"/>
          <p:nvPr/>
        </p:nvSpPr>
        <p:spPr>
          <a:xfrm>
            <a:off x="1763688" y="692696"/>
            <a:ext cx="5760640" cy="830997"/>
          </a:xfrm>
          <a:prstGeom prst="rect">
            <a:avLst/>
          </a:prstGeom>
          <a:noFill/>
        </p:spPr>
        <p:txBody>
          <a:bodyPr wrap="square" rtlCol="0">
            <a:spAutoFit/>
          </a:bodyPr>
          <a:lstStyle/>
          <a:p>
            <a:r>
              <a:rPr lang="en-GB" sz="2400" dirty="0" smtClean="0"/>
              <a:t>A dartboard has 82 different sections. If 1 dart is placed in each what is the total score?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312596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25</a:t>
                      </a:r>
                      <a:r>
                        <a:rPr lang="en-GB" sz="2400" baseline="30000" dirty="0" smtClean="0"/>
                        <a:t>th</a:t>
                      </a:r>
                      <a:r>
                        <a:rPr lang="en-GB" sz="2400" dirty="0" smtClean="0"/>
                        <a:t> May 1977</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27</a:t>
                      </a:r>
                      <a:r>
                        <a:rPr lang="en-GB" sz="2400" baseline="30000" dirty="0" smtClean="0"/>
                        <a:t>th</a:t>
                      </a:r>
                      <a:r>
                        <a:rPr lang="en-GB" sz="2400" dirty="0" smtClean="0"/>
                        <a:t> May 1977</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27</a:t>
                      </a:r>
                      <a:r>
                        <a:rPr lang="en-GB" sz="2400" baseline="30000" dirty="0" smtClean="0"/>
                        <a:t>th</a:t>
                      </a:r>
                      <a:r>
                        <a:rPr lang="en-GB" sz="2400" dirty="0" smtClean="0"/>
                        <a:t> May 1978</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29</a:t>
                      </a:r>
                      <a:r>
                        <a:rPr lang="en-GB" sz="2400" baseline="30000" dirty="0" smtClean="0"/>
                        <a:t>th</a:t>
                      </a:r>
                      <a:r>
                        <a:rPr lang="en-GB" sz="2400" dirty="0" smtClean="0"/>
                        <a:t> May 1977</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29</a:t>
                      </a:r>
                      <a:r>
                        <a:rPr lang="en-GB" sz="2400" baseline="30000" dirty="0" smtClean="0"/>
                        <a:t>th</a:t>
                      </a:r>
                      <a:r>
                        <a:rPr lang="en-GB" sz="2400" dirty="0" smtClean="0"/>
                        <a:t> May 1978</a:t>
                      </a:r>
                      <a:endParaRPr lang="en-GB" sz="2400" dirty="0"/>
                    </a:p>
                  </a:txBody>
                  <a:tcPr/>
                </a:tc>
              </a:tr>
            </a:tbl>
          </a:graphicData>
        </a:graphic>
      </p:graphicFrame>
      <p:sp>
        <p:nvSpPr>
          <p:cNvPr id="3" name="TextBox 2"/>
          <p:cNvSpPr txBox="1"/>
          <p:nvPr/>
        </p:nvSpPr>
        <p:spPr>
          <a:xfrm>
            <a:off x="1763689" y="908720"/>
            <a:ext cx="4320479" cy="954107"/>
          </a:xfrm>
          <a:prstGeom prst="rect">
            <a:avLst/>
          </a:prstGeom>
          <a:noFill/>
        </p:spPr>
        <p:txBody>
          <a:bodyPr wrap="square" rtlCol="0">
            <a:spAutoFit/>
          </a:bodyPr>
          <a:lstStyle/>
          <a:p>
            <a:r>
              <a:rPr lang="en-GB" sz="2800" dirty="0" smtClean="0"/>
              <a:t>*When was Star Wars first released?</a:t>
            </a:r>
            <a:endParaRPr lang="en-GB" sz="2800" dirty="0"/>
          </a:p>
        </p:txBody>
      </p:sp>
      <p:pic>
        <p:nvPicPr>
          <p:cNvPr id="8194" name="Picture 2" descr="C:\Users\john\Desktop\s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562410"/>
            <a:ext cx="2160240" cy="161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197067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25</a:t>
                      </a:r>
                      <a:r>
                        <a:rPr lang="en-GB" sz="2400" baseline="30000" dirty="0" smtClean="0">
                          <a:solidFill>
                            <a:srgbClr val="FF0000"/>
                          </a:solidFill>
                        </a:rPr>
                        <a:t>th</a:t>
                      </a:r>
                      <a:r>
                        <a:rPr lang="en-GB" sz="2400" dirty="0" smtClean="0">
                          <a:solidFill>
                            <a:srgbClr val="FF0000"/>
                          </a:solidFill>
                        </a:rPr>
                        <a:t> May 1977</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27</a:t>
                      </a:r>
                      <a:r>
                        <a:rPr lang="en-GB" sz="2400" baseline="30000" dirty="0" smtClean="0"/>
                        <a:t>th</a:t>
                      </a:r>
                      <a:r>
                        <a:rPr lang="en-GB" sz="2400" dirty="0" smtClean="0"/>
                        <a:t> May 1977</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27</a:t>
                      </a:r>
                      <a:r>
                        <a:rPr lang="en-GB" sz="2400" baseline="30000" dirty="0" smtClean="0"/>
                        <a:t>th</a:t>
                      </a:r>
                      <a:r>
                        <a:rPr lang="en-GB" sz="2400" dirty="0" smtClean="0"/>
                        <a:t> May 1978</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29</a:t>
                      </a:r>
                      <a:r>
                        <a:rPr lang="en-GB" sz="2400" baseline="30000" dirty="0" smtClean="0"/>
                        <a:t>th</a:t>
                      </a:r>
                      <a:r>
                        <a:rPr lang="en-GB" sz="2400" dirty="0" smtClean="0"/>
                        <a:t> May 1977</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29</a:t>
                      </a:r>
                      <a:r>
                        <a:rPr lang="en-GB" sz="2400" baseline="30000" dirty="0" smtClean="0"/>
                        <a:t>th</a:t>
                      </a:r>
                      <a:r>
                        <a:rPr lang="en-GB" sz="2400" dirty="0" smtClean="0"/>
                        <a:t> May 1978</a:t>
                      </a:r>
                      <a:endParaRPr lang="en-GB" sz="2400" dirty="0"/>
                    </a:p>
                  </a:txBody>
                  <a:tcPr/>
                </a:tc>
              </a:tr>
            </a:tbl>
          </a:graphicData>
        </a:graphic>
      </p:graphicFrame>
      <p:sp>
        <p:nvSpPr>
          <p:cNvPr id="3" name="TextBox 2"/>
          <p:cNvSpPr txBox="1"/>
          <p:nvPr/>
        </p:nvSpPr>
        <p:spPr>
          <a:xfrm>
            <a:off x="1835696" y="836712"/>
            <a:ext cx="5320431" cy="523220"/>
          </a:xfrm>
          <a:prstGeom prst="rect">
            <a:avLst/>
          </a:prstGeom>
          <a:noFill/>
        </p:spPr>
        <p:txBody>
          <a:bodyPr wrap="none" rtlCol="0">
            <a:spAutoFit/>
          </a:bodyPr>
          <a:lstStyle/>
          <a:p>
            <a:r>
              <a:rPr lang="en-GB" sz="2800" dirty="0" smtClean="0"/>
              <a:t>When was Star Wars first released?</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836712"/>
            <a:ext cx="4392488" cy="707886"/>
          </a:xfrm>
          <a:prstGeom prst="rect">
            <a:avLst/>
          </a:prstGeom>
          <a:noFill/>
        </p:spPr>
        <p:txBody>
          <a:bodyPr wrap="square" rtlCol="0">
            <a:spAutoFit/>
          </a:bodyPr>
          <a:lstStyle/>
          <a:p>
            <a:pPr algn="ctr"/>
            <a:r>
              <a:rPr lang="en-GB" sz="4000" dirty="0" smtClean="0"/>
              <a:t>Target</a:t>
            </a:r>
            <a:endParaRPr lang="en-GB" sz="4000" dirty="0"/>
          </a:p>
        </p:txBody>
      </p:sp>
      <p:sp>
        <p:nvSpPr>
          <p:cNvPr id="3" name="TextBox 2"/>
          <p:cNvSpPr txBox="1"/>
          <p:nvPr/>
        </p:nvSpPr>
        <p:spPr>
          <a:xfrm>
            <a:off x="755577" y="1988840"/>
            <a:ext cx="6768752" cy="3539430"/>
          </a:xfrm>
          <a:prstGeom prst="rect">
            <a:avLst/>
          </a:prstGeom>
          <a:noFill/>
        </p:spPr>
        <p:txBody>
          <a:bodyPr wrap="square" rtlCol="0">
            <a:spAutoFit/>
          </a:bodyPr>
          <a:lstStyle/>
          <a:p>
            <a:pPr algn="ctr"/>
            <a:r>
              <a:rPr lang="en-GB" sz="2800" dirty="0" smtClean="0"/>
              <a:t>Did you meet, or even surpass, the target of 4000 points?</a:t>
            </a:r>
          </a:p>
          <a:p>
            <a:pPr algn="ctr"/>
            <a:endParaRPr lang="en-GB" sz="2800" dirty="0"/>
          </a:p>
          <a:p>
            <a:pPr algn="ctr"/>
            <a:r>
              <a:rPr lang="en-GB" sz="2800" dirty="0" smtClean="0"/>
              <a:t>In this next round you have to identify African countries and will gain 200 points for each you recognise. Your target is to recognise at least 15, so earning 3000 pts.</a:t>
            </a:r>
          </a:p>
          <a:p>
            <a:pPr algn="ctr"/>
            <a:r>
              <a:rPr lang="en-GB" sz="2800" dirty="0" smtClean="0"/>
              <a:t>Hence, your overall target is 7000 points.</a:t>
            </a:r>
            <a:endParaRPr lang="en-GB" sz="2800" dirty="0"/>
          </a:p>
        </p:txBody>
      </p:sp>
    </p:spTree>
    <p:extLst>
      <p:ext uri="{BB962C8B-B14F-4D97-AF65-F5344CB8AC3E}">
        <p14:creationId xmlns:p14="http://schemas.microsoft.com/office/powerpoint/2010/main" val="1137613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Who wrote the following books?</a:t>
            </a:r>
            <a:br>
              <a:rPr lang="en-GB" sz="3200" dirty="0" smtClean="0"/>
            </a:br>
            <a:r>
              <a:rPr lang="en-GB" sz="3200" dirty="0" smtClean="0"/>
              <a:t>50 pts per book; </a:t>
            </a:r>
            <a:r>
              <a:rPr lang="en-GB" sz="3200" dirty="0" smtClean="0"/>
              <a:t>10</a:t>
            </a:r>
            <a:r>
              <a:rPr lang="en-GB" sz="3200" dirty="0" smtClean="0"/>
              <a:t>00 </a:t>
            </a:r>
            <a:r>
              <a:rPr lang="en-GB" sz="3200" dirty="0" smtClean="0"/>
              <a:t>if you get all 20.</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5360915"/>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bl>
          </a:graphicData>
        </a:graphic>
      </p:graphicFrame>
      <p:pic>
        <p:nvPicPr>
          <p:cNvPr id="1027" name="Picture 3" descr="C:\Users\john\Desktop\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252" y="1658144"/>
            <a:ext cx="1311763" cy="19148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140661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john\Desktop\b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152" y="1658145"/>
            <a:ext cx="1361914" cy="19148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Desktop\p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292" y="4063211"/>
            <a:ext cx="1177273" cy="161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Desktop\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878" y="4063211"/>
            <a:ext cx="1368346" cy="16567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ohn\Desktop\c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517" y="3978325"/>
            <a:ext cx="1193183" cy="170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88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African countries can you identify? </a:t>
            </a:r>
            <a:r>
              <a:rPr lang="en-GB" sz="3200" dirty="0" smtClean="0"/>
              <a:t>200 </a:t>
            </a:r>
            <a:r>
              <a:rPr lang="en-GB" sz="3200" dirty="0" smtClean="0"/>
              <a:t>pts for each </a:t>
            </a:r>
            <a:r>
              <a:rPr lang="en-GB" sz="3200" dirty="0" smtClean="0"/>
              <a:t>(</a:t>
            </a:r>
            <a:r>
              <a:rPr lang="en-GB" sz="3200" dirty="0"/>
              <a:t>4</a:t>
            </a:r>
            <a:r>
              <a:rPr lang="en-GB" sz="3200" dirty="0" smtClean="0"/>
              <a:t>,000 </a:t>
            </a:r>
            <a:r>
              <a:rPr lang="en-GB" sz="3200" dirty="0" smtClean="0"/>
              <a:t>for the lot)</a:t>
            </a:r>
            <a:endParaRPr lang="en-GB" sz="3200" dirty="0"/>
          </a:p>
        </p:txBody>
      </p:sp>
      <p:pic>
        <p:nvPicPr>
          <p:cNvPr id="11266" name="Picture 2" descr="C:\Users\john\Pictures\img00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8760" y="1796637"/>
            <a:ext cx="6126480" cy="413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67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African Countries </a:t>
            </a:r>
            <a:r>
              <a:rPr lang="en-GB" sz="3600" dirty="0" smtClean="0"/>
              <a:t>200 </a:t>
            </a:r>
            <a:r>
              <a:rPr lang="en-GB" sz="3600" dirty="0" smtClean="0"/>
              <a:t>pts for each </a:t>
            </a:r>
            <a:br>
              <a:rPr lang="en-GB" sz="3600" dirty="0" smtClean="0"/>
            </a:br>
            <a:r>
              <a:rPr lang="en-GB" sz="3600" dirty="0" smtClean="0"/>
              <a:t>(</a:t>
            </a:r>
            <a:r>
              <a:rPr lang="en-GB" sz="3600" dirty="0"/>
              <a:t>4</a:t>
            </a:r>
            <a:r>
              <a:rPr lang="en-GB" sz="3600" dirty="0" smtClean="0"/>
              <a:t>,000 </a:t>
            </a:r>
            <a:r>
              <a:rPr lang="en-GB" sz="3600" dirty="0" smtClean="0"/>
              <a:t>for them all)</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1212408"/>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874440"/>
                <a:gridCol w="3240360"/>
                <a:gridCol w="1008112"/>
                <a:gridCol w="3106688"/>
              </a:tblGrid>
              <a:tr h="370840">
                <a:tc>
                  <a:txBody>
                    <a:bodyPr/>
                    <a:lstStyle/>
                    <a:p>
                      <a:pPr algn="ctr"/>
                      <a:r>
                        <a:rPr lang="en-GB" dirty="0" smtClean="0"/>
                        <a:t>1</a:t>
                      </a:r>
                      <a:endParaRPr lang="en-GB" dirty="0"/>
                    </a:p>
                  </a:txBody>
                  <a:tcPr/>
                </a:tc>
                <a:tc>
                  <a:txBody>
                    <a:bodyPr/>
                    <a:lstStyle/>
                    <a:p>
                      <a:pPr algn="ctr"/>
                      <a:r>
                        <a:rPr lang="en-GB" dirty="0" smtClean="0"/>
                        <a:t>A</a:t>
                      </a:r>
                      <a:endParaRPr lang="en-GB" dirty="0"/>
                    </a:p>
                  </a:txBody>
                  <a:tcPr/>
                </a:tc>
                <a:tc>
                  <a:txBody>
                    <a:bodyPr/>
                    <a:lstStyle/>
                    <a:p>
                      <a:pPr algn="ctr"/>
                      <a:r>
                        <a:rPr lang="en-GB" dirty="0" smtClean="0"/>
                        <a:t>11</a:t>
                      </a:r>
                      <a:endParaRPr lang="en-GB" dirty="0"/>
                    </a:p>
                  </a:txBody>
                  <a:tcPr/>
                </a:tc>
                <a:tc>
                  <a:txBody>
                    <a:bodyPr/>
                    <a:lstStyle/>
                    <a:p>
                      <a:pPr algn="ctr"/>
                      <a:r>
                        <a:rPr lang="en-GB" dirty="0" smtClean="0"/>
                        <a:t>M</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C</a:t>
                      </a:r>
                      <a:endParaRPr lang="en-GB" dirty="0"/>
                    </a:p>
                  </a:txBody>
                  <a:tcPr/>
                </a:tc>
                <a:tc>
                  <a:txBody>
                    <a:bodyPr/>
                    <a:lstStyle/>
                    <a:p>
                      <a:pPr algn="ctr"/>
                      <a:r>
                        <a:rPr lang="en-GB" dirty="0" smtClean="0"/>
                        <a:t>12</a:t>
                      </a:r>
                      <a:endParaRPr lang="en-GB" dirty="0"/>
                    </a:p>
                  </a:txBody>
                  <a:tcPr/>
                </a:tc>
                <a:tc>
                  <a:txBody>
                    <a:bodyPr/>
                    <a:lstStyle/>
                    <a:p>
                      <a:pPr algn="ctr"/>
                      <a:r>
                        <a:rPr lang="en-GB" dirty="0" smtClean="0"/>
                        <a:t>M</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a:t>
                      </a:r>
                      <a:endParaRPr lang="en-GB" dirty="0"/>
                    </a:p>
                  </a:txBody>
                  <a:tcPr/>
                </a:tc>
                <a:tc>
                  <a:txBody>
                    <a:bodyPr/>
                    <a:lstStyle/>
                    <a:p>
                      <a:pPr algn="ctr"/>
                      <a:r>
                        <a:rPr lang="en-GB" dirty="0" smtClean="0"/>
                        <a:t>13</a:t>
                      </a:r>
                      <a:endParaRPr lang="en-GB" dirty="0"/>
                    </a:p>
                  </a:txBody>
                  <a:tcPr/>
                </a:tc>
                <a:tc>
                  <a:txBody>
                    <a:bodyPr/>
                    <a:lstStyle/>
                    <a:p>
                      <a:pPr algn="ctr"/>
                      <a:r>
                        <a:rPr lang="en-GB" dirty="0" smtClean="0"/>
                        <a:t>M</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C</a:t>
                      </a:r>
                      <a:endParaRPr lang="en-GB" dirty="0"/>
                    </a:p>
                  </a:txBody>
                  <a:tcPr/>
                </a:tc>
                <a:tc>
                  <a:txBody>
                    <a:bodyPr/>
                    <a:lstStyle/>
                    <a:p>
                      <a:pPr algn="ctr"/>
                      <a:r>
                        <a:rPr lang="en-GB" dirty="0" smtClean="0"/>
                        <a:t>14</a:t>
                      </a:r>
                      <a:endParaRPr lang="en-GB" dirty="0"/>
                    </a:p>
                  </a:txBody>
                  <a:tcPr/>
                </a:tc>
                <a:tc>
                  <a:txBody>
                    <a:bodyPr/>
                    <a:lstStyle/>
                    <a:p>
                      <a:pPr algn="ctr"/>
                      <a:r>
                        <a:rPr lang="en-GB" dirty="0" smtClean="0"/>
                        <a:t>N</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C</a:t>
                      </a:r>
                      <a:endParaRPr lang="en-GB" dirty="0"/>
                    </a:p>
                  </a:txBody>
                  <a:tcPr/>
                </a:tc>
                <a:tc>
                  <a:txBody>
                    <a:bodyPr/>
                    <a:lstStyle/>
                    <a:p>
                      <a:pPr algn="ctr"/>
                      <a:r>
                        <a:rPr lang="en-GB" dirty="0" smtClean="0"/>
                        <a:t>15</a:t>
                      </a:r>
                      <a:endParaRPr lang="en-GB" dirty="0"/>
                    </a:p>
                  </a:txBody>
                  <a:tcPr/>
                </a:tc>
                <a:tc>
                  <a:txBody>
                    <a:bodyPr/>
                    <a:lstStyle/>
                    <a:p>
                      <a:pPr algn="ctr"/>
                      <a:r>
                        <a:rPr lang="en-GB" dirty="0" smtClean="0"/>
                        <a:t>N</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E</a:t>
                      </a:r>
                      <a:endParaRPr lang="en-GB" dirty="0"/>
                    </a:p>
                  </a:txBody>
                  <a:tcPr/>
                </a:tc>
                <a:tc>
                  <a:txBody>
                    <a:bodyPr/>
                    <a:lstStyle/>
                    <a:p>
                      <a:pPr algn="ctr"/>
                      <a:r>
                        <a:rPr lang="en-GB" dirty="0" smtClean="0"/>
                        <a:t>16</a:t>
                      </a:r>
                      <a:endParaRPr lang="en-GB" dirty="0"/>
                    </a:p>
                  </a:txBody>
                  <a:tcPr/>
                </a:tc>
                <a:tc>
                  <a:txBody>
                    <a:bodyPr/>
                    <a:lstStyle/>
                    <a:p>
                      <a:pPr algn="ctr"/>
                      <a:r>
                        <a:rPr lang="en-GB" dirty="0" smtClean="0"/>
                        <a:t>S</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E</a:t>
                      </a:r>
                      <a:endParaRPr lang="en-GB" dirty="0"/>
                    </a:p>
                  </a:txBody>
                  <a:tcPr/>
                </a:tc>
                <a:tc>
                  <a:txBody>
                    <a:bodyPr/>
                    <a:lstStyle/>
                    <a:p>
                      <a:pPr algn="ctr"/>
                      <a:r>
                        <a:rPr lang="en-GB" dirty="0" smtClean="0"/>
                        <a:t>17</a:t>
                      </a:r>
                      <a:endParaRPr lang="en-GB" dirty="0"/>
                    </a:p>
                  </a:txBody>
                  <a:tcPr/>
                </a:tc>
                <a:tc>
                  <a:txBody>
                    <a:bodyPr/>
                    <a:lstStyle/>
                    <a:p>
                      <a:pPr algn="ctr"/>
                      <a:r>
                        <a:rPr lang="en-GB" dirty="0" smtClean="0"/>
                        <a:t>S</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E</a:t>
                      </a:r>
                      <a:endParaRPr lang="en-GB" dirty="0"/>
                    </a:p>
                  </a:txBody>
                  <a:tcPr/>
                </a:tc>
                <a:tc>
                  <a:txBody>
                    <a:bodyPr/>
                    <a:lstStyle/>
                    <a:p>
                      <a:pPr algn="ctr"/>
                      <a:r>
                        <a:rPr lang="en-GB" smtClean="0"/>
                        <a:t>18</a:t>
                      </a:r>
                      <a:endParaRPr lang="en-GB" dirty="0"/>
                    </a:p>
                  </a:txBody>
                  <a:tcPr/>
                </a:tc>
                <a:tc>
                  <a:txBody>
                    <a:bodyPr/>
                    <a:lstStyle/>
                    <a:p>
                      <a:pPr algn="ctr"/>
                      <a:r>
                        <a:rPr lang="en-GB" dirty="0" smtClean="0"/>
                        <a:t>S</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K</a:t>
                      </a:r>
                      <a:endParaRPr lang="en-GB" dirty="0"/>
                    </a:p>
                  </a:txBody>
                  <a:tcPr/>
                </a:tc>
                <a:tc>
                  <a:txBody>
                    <a:bodyPr/>
                    <a:lstStyle/>
                    <a:p>
                      <a:pPr algn="ctr"/>
                      <a:r>
                        <a:rPr lang="en-GB" dirty="0" smtClean="0"/>
                        <a:t>19</a:t>
                      </a:r>
                      <a:endParaRPr lang="en-GB" dirty="0"/>
                    </a:p>
                  </a:txBody>
                  <a:tcPr/>
                </a:tc>
                <a:tc>
                  <a:txBody>
                    <a:bodyPr/>
                    <a:lstStyle/>
                    <a:p>
                      <a:pPr algn="ctr"/>
                      <a:r>
                        <a:rPr lang="en-GB" dirty="0" smtClean="0"/>
                        <a:t>T</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L</a:t>
                      </a:r>
                      <a:endParaRPr lang="en-GB" dirty="0"/>
                    </a:p>
                  </a:txBody>
                  <a:tcPr/>
                </a:tc>
                <a:tc>
                  <a:txBody>
                    <a:bodyPr/>
                    <a:lstStyle/>
                    <a:p>
                      <a:pPr algn="ctr"/>
                      <a:r>
                        <a:rPr lang="en-GB" dirty="0" smtClean="0"/>
                        <a:t>20</a:t>
                      </a:r>
                      <a:endParaRPr lang="en-GB" dirty="0"/>
                    </a:p>
                  </a:txBody>
                  <a:tcPr/>
                </a:tc>
                <a:tc>
                  <a:txBody>
                    <a:bodyPr/>
                    <a:lstStyle/>
                    <a:p>
                      <a:pPr algn="ctr"/>
                      <a:r>
                        <a:rPr lang="en-GB" dirty="0" smtClean="0"/>
                        <a:t>U</a:t>
                      </a:r>
                      <a:endParaRPr lang="en-GB" dirty="0"/>
                    </a:p>
                  </a:txBody>
                  <a:tcPr/>
                </a:tc>
              </a:tr>
            </a:tbl>
          </a:graphicData>
        </a:graphic>
      </p:graphicFrame>
    </p:spTree>
    <p:extLst>
      <p:ext uri="{BB962C8B-B14F-4D97-AF65-F5344CB8AC3E}">
        <p14:creationId xmlns:p14="http://schemas.microsoft.com/office/powerpoint/2010/main" val="3330442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African Countries </a:t>
            </a:r>
            <a:r>
              <a:rPr lang="en-GB" sz="3600" dirty="0" smtClean="0"/>
              <a:t>200 </a:t>
            </a:r>
            <a:r>
              <a:rPr lang="en-GB" sz="3600" dirty="0" smtClean="0"/>
              <a:t>pts for each </a:t>
            </a:r>
            <a:br>
              <a:rPr lang="en-GB" sz="3600" dirty="0" smtClean="0"/>
            </a:br>
            <a:r>
              <a:rPr lang="en-GB" sz="3600" dirty="0" smtClean="0"/>
              <a:t>(</a:t>
            </a:r>
            <a:r>
              <a:rPr lang="en-GB" sz="3600" dirty="0"/>
              <a:t>4</a:t>
            </a:r>
            <a:r>
              <a:rPr lang="en-GB" sz="3600" dirty="0" smtClean="0"/>
              <a:t>,000 </a:t>
            </a:r>
            <a:r>
              <a:rPr lang="en-GB" sz="3600" dirty="0" smtClean="0"/>
              <a:t>for them all)</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4078007"/>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874440"/>
                <a:gridCol w="3240360"/>
                <a:gridCol w="1008112"/>
                <a:gridCol w="3106688"/>
              </a:tblGrid>
              <a:tr h="370840">
                <a:tc>
                  <a:txBody>
                    <a:bodyPr/>
                    <a:lstStyle/>
                    <a:p>
                      <a:pPr algn="ctr"/>
                      <a:r>
                        <a:rPr lang="en-GB" dirty="0" smtClean="0"/>
                        <a:t>1</a:t>
                      </a:r>
                      <a:endParaRPr lang="en-GB" dirty="0"/>
                    </a:p>
                  </a:txBody>
                  <a:tcPr/>
                </a:tc>
                <a:tc>
                  <a:txBody>
                    <a:bodyPr/>
                    <a:lstStyle/>
                    <a:p>
                      <a:pPr algn="ctr"/>
                      <a:r>
                        <a:rPr lang="en-GB" dirty="0" smtClean="0"/>
                        <a:t>Algeria</a:t>
                      </a:r>
                      <a:endParaRPr lang="en-GB" dirty="0"/>
                    </a:p>
                  </a:txBody>
                  <a:tcPr/>
                </a:tc>
                <a:tc>
                  <a:txBody>
                    <a:bodyPr/>
                    <a:lstStyle/>
                    <a:p>
                      <a:pPr algn="ctr"/>
                      <a:r>
                        <a:rPr lang="en-GB" dirty="0" smtClean="0"/>
                        <a:t>11</a:t>
                      </a:r>
                      <a:endParaRPr lang="en-GB" dirty="0"/>
                    </a:p>
                  </a:txBody>
                  <a:tcPr/>
                </a:tc>
                <a:tc>
                  <a:txBody>
                    <a:bodyPr/>
                    <a:lstStyle/>
                    <a:p>
                      <a:pPr algn="ctr"/>
                      <a:r>
                        <a:rPr lang="en-GB" dirty="0" smtClean="0"/>
                        <a:t>Mali</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Cameroon</a:t>
                      </a:r>
                      <a:endParaRPr lang="en-GB" dirty="0"/>
                    </a:p>
                  </a:txBody>
                  <a:tcPr/>
                </a:tc>
                <a:tc>
                  <a:txBody>
                    <a:bodyPr/>
                    <a:lstStyle/>
                    <a:p>
                      <a:pPr algn="ctr"/>
                      <a:r>
                        <a:rPr lang="en-GB" dirty="0" smtClean="0"/>
                        <a:t>12</a:t>
                      </a:r>
                      <a:endParaRPr lang="en-GB" dirty="0"/>
                    </a:p>
                  </a:txBody>
                  <a:tcPr/>
                </a:tc>
                <a:tc>
                  <a:txBody>
                    <a:bodyPr/>
                    <a:lstStyle/>
                    <a:p>
                      <a:pPr algn="ctr"/>
                      <a:r>
                        <a:rPr lang="en-GB" dirty="0" smtClean="0"/>
                        <a:t>Mauritania</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Central African Republic</a:t>
                      </a:r>
                      <a:endParaRPr lang="en-GB" dirty="0"/>
                    </a:p>
                  </a:txBody>
                  <a:tcPr/>
                </a:tc>
                <a:tc>
                  <a:txBody>
                    <a:bodyPr/>
                    <a:lstStyle/>
                    <a:p>
                      <a:pPr algn="ctr"/>
                      <a:r>
                        <a:rPr lang="en-GB" dirty="0" smtClean="0"/>
                        <a:t>13</a:t>
                      </a:r>
                      <a:endParaRPr lang="en-GB" dirty="0"/>
                    </a:p>
                  </a:txBody>
                  <a:tcPr/>
                </a:tc>
                <a:tc>
                  <a:txBody>
                    <a:bodyPr/>
                    <a:lstStyle/>
                    <a:p>
                      <a:pPr algn="ctr"/>
                      <a:r>
                        <a:rPr lang="en-GB" dirty="0" smtClean="0"/>
                        <a:t>Morocco</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Chad</a:t>
                      </a:r>
                      <a:endParaRPr lang="en-GB" dirty="0"/>
                    </a:p>
                  </a:txBody>
                  <a:tcPr/>
                </a:tc>
                <a:tc>
                  <a:txBody>
                    <a:bodyPr/>
                    <a:lstStyle/>
                    <a:p>
                      <a:pPr algn="ctr"/>
                      <a:r>
                        <a:rPr lang="en-GB" dirty="0" smtClean="0"/>
                        <a:t>14</a:t>
                      </a:r>
                      <a:endParaRPr lang="en-GB" dirty="0"/>
                    </a:p>
                  </a:txBody>
                  <a:tcPr/>
                </a:tc>
                <a:tc>
                  <a:txBody>
                    <a:bodyPr/>
                    <a:lstStyle/>
                    <a:p>
                      <a:pPr algn="ctr"/>
                      <a:r>
                        <a:rPr lang="en-GB" dirty="0" smtClean="0"/>
                        <a:t>Niger</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Congo</a:t>
                      </a:r>
                      <a:endParaRPr lang="en-GB" dirty="0"/>
                    </a:p>
                  </a:txBody>
                  <a:tcPr/>
                </a:tc>
                <a:tc>
                  <a:txBody>
                    <a:bodyPr/>
                    <a:lstStyle/>
                    <a:p>
                      <a:pPr algn="ctr"/>
                      <a:r>
                        <a:rPr lang="en-GB" dirty="0" smtClean="0"/>
                        <a:t>15</a:t>
                      </a:r>
                      <a:endParaRPr lang="en-GB" dirty="0"/>
                    </a:p>
                  </a:txBody>
                  <a:tcPr/>
                </a:tc>
                <a:tc>
                  <a:txBody>
                    <a:bodyPr/>
                    <a:lstStyle/>
                    <a:p>
                      <a:pPr algn="ctr"/>
                      <a:r>
                        <a:rPr lang="en-GB" dirty="0" smtClean="0"/>
                        <a:t>Nigeria</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Egypt</a:t>
                      </a:r>
                      <a:endParaRPr lang="en-GB" dirty="0"/>
                    </a:p>
                  </a:txBody>
                  <a:tcPr/>
                </a:tc>
                <a:tc>
                  <a:txBody>
                    <a:bodyPr/>
                    <a:lstStyle/>
                    <a:p>
                      <a:pPr algn="ctr"/>
                      <a:r>
                        <a:rPr lang="en-GB" dirty="0" smtClean="0"/>
                        <a:t>16</a:t>
                      </a:r>
                      <a:endParaRPr lang="en-GB" dirty="0"/>
                    </a:p>
                  </a:txBody>
                  <a:tcPr/>
                </a:tc>
                <a:tc>
                  <a:txBody>
                    <a:bodyPr/>
                    <a:lstStyle/>
                    <a:p>
                      <a:pPr algn="ctr"/>
                      <a:r>
                        <a:rPr lang="en-GB" dirty="0" smtClean="0"/>
                        <a:t>Senegal</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Eritrea</a:t>
                      </a:r>
                      <a:endParaRPr lang="en-GB" dirty="0"/>
                    </a:p>
                  </a:txBody>
                  <a:tcPr/>
                </a:tc>
                <a:tc>
                  <a:txBody>
                    <a:bodyPr/>
                    <a:lstStyle/>
                    <a:p>
                      <a:pPr algn="ctr"/>
                      <a:r>
                        <a:rPr lang="en-GB" dirty="0" smtClean="0"/>
                        <a:t>17</a:t>
                      </a:r>
                      <a:endParaRPr lang="en-GB" dirty="0"/>
                    </a:p>
                  </a:txBody>
                  <a:tcPr/>
                </a:tc>
                <a:tc>
                  <a:txBody>
                    <a:bodyPr/>
                    <a:lstStyle/>
                    <a:p>
                      <a:pPr algn="ctr"/>
                      <a:r>
                        <a:rPr lang="en-GB" dirty="0" smtClean="0"/>
                        <a:t>Somalia</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Ethiopia</a:t>
                      </a:r>
                      <a:endParaRPr lang="en-GB" dirty="0"/>
                    </a:p>
                  </a:txBody>
                  <a:tcPr/>
                </a:tc>
                <a:tc>
                  <a:txBody>
                    <a:bodyPr/>
                    <a:lstStyle/>
                    <a:p>
                      <a:pPr algn="ctr"/>
                      <a:r>
                        <a:rPr lang="en-GB" smtClean="0"/>
                        <a:t>18</a:t>
                      </a:r>
                      <a:endParaRPr lang="en-GB" dirty="0"/>
                    </a:p>
                  </a:txBody>
                  <a:tcPr/>
                </a:tc>
                <a:tc>
                  <a:txBody>
                    <a:bodyPr/>
                    <a:lstStyle/>
                    <a:p>
                      <a:pPr algn="ctr"/>
                      <a:r>
                        <a:rPr lang="en-GB" dirty="0" smtClean="0"/>
                        <a:t>Sudan</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Kenya</a:t>
                      </a:r>
                      <a:endParaRPr lang="en-GB" dirty="0"/>
                    </a:p>
                  </a:txBody>
                  <a:tcPr/>
                </a:tc>
                <a:tc>
                  <a:txBody>
                    <a:bodyPr/>
                    <a:lstStyle/>
                    <a:p>
                      <a:pPr algn="ctr"/>
                      <a:r>
                        <a:rPr lang="en-GB" dirty="0" smtClean="0"/>
                        <a:t>19</a:t>
                      </a:r>
                      <a:endParaRPr lang="en-GB" dirty="0"/>
                    </a:p>
                  </a:txBody>
                  <a:tcPr/>
                </a:tc>
                <a:tc>
                  <a:txBody>
                    <a:bodyPr/>
                    <a:lstStyle/>
                    <a:p>
                      <a:pPr algn="ctr"/>
                      <a:r>
                        <a:rPr lang="en-GB" dirty="0" smtClean="0"/>
                        <a:t>Tunisia</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Libya</a:t>
                      </a:r>
                      <a:endParaRPr lang="en-GB" dirty="0"/>
                    </a:p>
                  </a:txBody>
                  <a:tcPr/>
                </a:tc>
                <a:tc>
                  <a:txBody>
                    <a:bodyPr/>
                    <a:lstStyle/>
                    <a:p>
                      <a:pPr algn="ctr"/>
                      <a:r>
                        <a:rPr lang="en-GB" dirty="0" smtClean="0"/>
                        <a:t>20</a:t>
                      </a:r>
                      <a:endParaRPr lang="en-GB" dirty="0"/>
                    </a:p>
                  </a:txBody>
                  <a:tcPr/>
                </a:tc>
                <a:tc>
                  <a:txBody>
                    <a:bodyPr/>
                    <a:lstStyle/>
                    <a:p>
                      <a:pPr algn="ctr"/>
                      <a:r>
                        <a:rPr lang="en-GB" smtClean="0"/>
                        <a:t>Uganda</a:t>
                      </a:r>
                      <a:endParaRPr lang="en-GB" dirty="0"/>
                    </a:p>
                  </a:txBody>
                  <a:tcPr/>
                </a:tc>
              </a:tr>
            </a:tbl>
          </a:graphicData>
        </a:graphic>
      </p:graphicFrame>
    </p:spTree>
    <p:extLst>
      <p:ext uri="{BB962C8B-B14F-4D97-AF65-F5344CB8AC3E}">
        <p14:creationId xmlns:p14="http://schemas.microsoft.com/office/powerpoint/2010/main" val="455830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Did you meet, or even surpass, the target of 7000 points?</a:t>
            </a:r>
          </a:p>
          <a:p>
            <a:pPr marL="0" indent="0" algn="ctr">
              <a:buNone/>
            </a:pPr>
            <a:endParaRPr lang="en-GB" dirty="0"/>
          </a:p>
          <a:p>
            <a:pPr marL="0" indent="0" algn="ctr">
              <a:buNone/>
            </a:pPr>
            <a:r>
              <a:rPr lang="en-GB" dirty="0" smtClean="0"/>
              <a:t>There now follows a further 10 ‘Winner Takes All’ questions where you can, </a:t>
            </a:r>
            <a:r>
              <a:rPr lang="en-GB" smtClean="0"/>
              <a:t>once again, </a:t>
            </a:r>
            <a:r>
              <a:rPr lang="en-GB" dirty="0" smtClean="0"/>
              <a:t>gamble up to half your points on each question.</a:t>
            </a:r>
          </a:p>
          <a:p>
            <a:pPr marL="0" indent="0" algn="ctr">
              <a:buNone/>
            </a:pPr>
            <a:endParaRPr lang="en-GB" dirty="0"/>
          </a:p>
          <a:p>
            <a:pPr marL="0" indent="0" algn="ctr">
              <a:buNone/>
            </a:pPr>
            <a:r>
              <a:rPr lang="en-GB" dirty="0" smtClean="0"/>
              <a:t>Your target, by the end of the 10 questions, is to have at least 15,000 points.</a:t>
            </a:r>
            <a:endParaRPr lang="en-GB" dirty="0"/>
          </a:p>
        </p:txBody>
      </p:sp>
    </p:spTree>
    <p:extLst>
      <p:ext uri="{BB962C8B-B14F-4D97-AF65-F5344CB8AC3E}">
        <p14:creationId xmlns:p14="http://schemas.microsoft.com/office/powerpoint/2010/main" val="3738041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920434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5 </a:t>
                      </a:r>
                      <a:r>
                        <a:rPr lang="en-GB" sz="2400" dirty="0" err="1" smtClean="0"/>
                        <a:t>ft</a:t>
                      </a:r>
                      <a:r>
                        <a:rPr lang="en-GB" sz="2400" dirty="0" smtClean="0"/>
                        <a:t> 3 ins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 </a:t>
                      </a:r>
                      <a:r>
                        <a:rPr lang="en-GB" sz="2400" dirty="0" err="1" smtClean="0"/>
                        <a:t>ft</a:t>
                      </a:r>
                      <a:r>
                        <a:rPr lang="en-GB" sz="2400" dirty="0" smtClean="0"/>
                        <a:t> 5 ins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5 </a:t>
                      </a:r>
                      <a:r>
                        <a:rPr lang="en-GB" sz="2400" dirty="0" err="1" smtClean="0"/>
                        <a:t>ft</a:t>
                      </a:r>
                      <a:r>
                        <a:rPr lang="en-GB" sz="2400" dirty="0" smtClean="0"/>
                        <a:t> 7 ins</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5 </a:t>
                      </a:r>
                      <a:r>
                        <a:rPr lang="en-GB" sz="2400" dirty="0" err="1" smtClean="0"/>
                        <a:t>ft</a:t>
                      </a:r>
                      <a:r>
                        <a:rPr lang="en-GB" sz="2400" dirty="0" smtClean="0"/>
                        <a:t> 8 ins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5 </a:t>
                      </a:r>
                      <a:r>
                        <a:rPr lang="en-GB" sz="2400" dirty="0" err="1" smtClean="0"/>
                        <a:t>ft</a:t>
                      </a:r>
                      <a:r>
                        <a:rPr lang="en-GB" sz="2400" dirty="0" smtClean="0"/>
                        <a:t> 9 ins</a:t>
                      </a:r>
                      <a:endParaRPr lang="en-GB" sz="2400" dirty="0"/>
                    </a:p>
                  </a:txBody>
                  <a:tcPr/>
                </a:tc>
              </a:tr>
            </a:tbl>
          </a:graphicData>
        </a:graphic>
      </p:graphicFrame>
      <p:sp>
        <p:nvSpPr>
          <p:cNvPr id="3" name="TextBox 2"/>
          <p:cNvSpPr txBox="1"/>
          <p:nvPr/>
        </p:nvSpPr>
        <p:spPr>
          <a:xfrm>
            <a:off x="1835696" y="1484784"/>
            <a:ext cx="4248472" cy="584775"/>
          </a:xfrm>
          <a:prstGeom prst="rect">
            <a:avLst/>
          </a:prstGeom>
          <a:noFill/>
        </p:spPr>
        <p:txBody>
          <a:bodyPr wrap="square" rtlCol="0">
            <a:spAutoFit/>
          </a:bodyPr>
          <a:lstStyle/>
          <a:p>
            <a:r>
              <a:rPr lang="en-GB" sz="3200" dirty="0" smtClean="0"/>
              <a:t>How tall was Hitler?</a:t>
            </a:r>
            <a:endParaRPr lang="en-GB" sz="3200" dirty="0"/>
          </a:p>
        </p:txBody>
      </p:sp>
      <p:pic>
        <p:nvPicPr>
          <p:cNvPr id="13314" name="Picture 2" descr="C:\Users\john\Desktop\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753" y="908720"/>
            <a:ext cx="98849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133112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5 </a:t>
                      </a:r>
                      <a:r>
                        <a:rPr lang="en-GB" sz="2400" dirty="0" err="1" smtClean="0"/>
                        <a:t>ft</a:t>
                      </a:r>
                      <a:r>
                        <a:rPr lang="en-GB" sz="2400" dirty="0" smtClean="0"/>
                        <a:t> 3 ins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 </a:t>
                      </a:r>
                      <a:r>
                        <a:rPr lang="en-GB" sz="2400" dirty="0" err="1" smtClean="0"/>
                        <a:t>ft</a:t>
                      </a:r>
                      <a:r>
                        <a:rPr lang="en-GB" sz="2400" dirty="0" smtClean="0"/>
                        <a:t> 5 ins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5 </a:t>
                      </a:r>
                      <a:r>
                        <a:rPr lang="en-GB" sz="2400" dirty="0" err="1" smtClean="0"/>
                        <a:t>ft</a:t>
                      </a:r>
                      <a:r>
                        <a:rPr lang="en-GB" sz="2400" dirty="0" smtClean="0"/>
                        <a:t> 7 ins</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5 </a:t>
                      </a:r>
                      <a:r>
                        <a:rPr lang="en-GB" sz="2400" dirty="0" err="1" smtClean="0"/>
                        <a:t>ft</a:t>
                      </a:r>
                      <a:r>
                        <a:rPr lang="en-GB" sz="2400" dirty="0" smtClean="0"/>
                        <a:t> 8 ins</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 5 </a:t>
                      </a:r>
                      <a:r>
                        <a:rPr lang="en-GB" sz="2400" dirty="0" err="1" smtClean="0">
                          <a:solidFill>
                            <a:srgbClr val="FF0000"/>
                          </a:solidFill>
                        </a:rPr>
                        <a:t>ft</a:t>
                      </a:r>
                      <a:r>
                        <a:rPr lang="en-GB" sz="2400" dirty="0" smtClean="0">
                          <a:solidFill>
                            <a:srgbClr val="FF0000"/>
                          </a:solidFill>
                        </a:rPr>
                        <a:t> 9 ins</a:t>
                      </a:r>
                      <a:endParaRPr lang="en-GB" sz="2400" dirty="0">
                        <a:solidFill>
                          <a:srgbClr val="FF0000"/>
                        </a:solidFill>
                      </a:endParaRPr>
                    </a:p>
                  </a:txBody>
                  <a:tcPr/>
                </a:tc>
              </a:tr>
            </a:tbl>
          </a:graphicData>
        </a:graphic>
      </p:graphicFrame>
      <p:sp>
        <p:nvSpPr>
          <p:cNvPr id="3" name="TextBox 2"/>
          <p:cNvSpPr txBox="1"/>
          <p:nvPr/>
        </p:nvSpPr>
        <p:spPr>
          <a:xfrm>
            <a:off x="2267744" y="1628800"/>
            <a:ext cx="4464496" cy="584775"/>
          </a:xfrm>
          <a:prstGeom prst="rect">
            <a:avLst/>
          </a:prstGeom>
          <a:noFill/>
        </p:spPr>
        <p:txBody>
          <a:bodyPr wrap="square" rtlCol="0">
            <a:spAutoFit/>
          </a:bodyPr>
          <a:lstStyle/>
          <a:p>
            <a:r>
              <a:rPr lang="en-GB" sz="3200" dirty="0" smtClean="0"/>
              <a:t>How tall was Hitler?</a:t>
            </a:r>
            <a:endParaRPr lang="en-GB" sz="32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793573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Greed</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Lust</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Pride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Sloth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Wrath</a:t>
                      </a:r>
                      <a:endParaRPr lang="en-GB" sz="2400" dirty="0"/>
                    </a:p>
                  </a:txBody>
                  <a:tcPr/>
                </a:tc>
              </a:tr>
            </a:tbl>
          </a:graphicData>
        </a:graphic>
      </p:graphicFrame>
      <p:sp>
        <p:nvSpPr>
          <p:cNvPr id="3" name="TextBox 2"/>
          <p:cNvSpPr txBox="1"/>
          <p:nvPr/>
        </p:nvSpPr>
        <p:spPr>
          <a:xfrm>
            <a:off x="1835696" y="692696"/>
            <a:ext cx="4608512" cy="1384995"/>
          </a:xfrm>
          <a:prstGeom prst="rect">
            <a:avLst/>
          </a:prstGeom>
          <a:noFill/>
        </p:spPr>
        <p:txBody>
          <a:bodyPr wrap="square" rtlCol="0">
            <a:spAutoFit/>
          </a:bodyPr>
          <a:lstStyle/>
          <a:p>
            <a:r>
              <a:rPr lang="en-GB" sz="2800" dirty="0" smtClean="0"/>
              <a:t>If the 7 Deadly Sins are placed in alphabetical order, which is in the middle?</a:t>
            </a:r>
            <a:endParaRPr lang="en-GB" sz="2800" dirty="0"/>
          </a:p>
        </p:txBody>
      </p:sp>
      <p:pic>
        <p:nvPicPr>
          <p:cNvPr id="16386" name="Picture 2" descr="C:\Users\john\Desktop\7 s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236" y="322771"/>
            <a:ext cx="1800200" cy="176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65743"/>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Greed</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Lust</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Pride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Sloth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Wrath</a:t>
                      </a:r>
                      <a:endParaRPr lang="en-GB" sz="2400" dirty="0"/>
                    </a:p>
                  </a:txBody>
                  <a:tcPr/>
                </a:tc>
              </a:tr>
            </a:tbl>
          </a:graphicData>
        </a:graphic>
      </p:graphicFrame>
      <p:sp>
        <p:nvSpPr>
          <p:cNvPr id="3" name="TextBox 2"/>
          <p:cNvSpPr txBox="1"/>
          <p:nvPr/>
        </p:nvSpPr>
        <p:spPr>
          <a:xfrm>
            <a:off x="1475656" y="1124744"/>
            <a:ext cx="6624736" cy="523220"/>
          </a:xfrm>
          <a:prstGeom prst="rect">
            <a:avLst/>
          </a:prstGeom>
          <a:noFill/>
        </p:spPr>
        <p:txBody>
          <a:bodyPr wrap="square" rtlCol="0">
            <a:spAutoFit/>
          </a:bodyPr>
          <a:lstStyle/>
          <a:p>
            <a:r>
              <a:rPr lang="en-GB" sz="2800" dirty="0" smtClean="0"/>
              <a:t>Envy Gluttony Greed Lust Pride Sloth Wrath</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245150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err="1" smtClean="0"/>
                        <a:t>Beyonce</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Will Young</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err="1" smtClean="0"/>
                        <a:t>Avril</a:t>
                      </a:r>
                      <a:r>
                        <a:rPr lang="en-GB" sz="2400" dirty="0" smtClean="0"/>
                        <a:t> </a:t>
                      </a:r>
                      <a:r>
                        <a:rPr lang="en-GB" sz="2400" dirty="0" err="1" smtClean="0"/>
                        <a:t>Lavigne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Robbie Williams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Peter Andre</a:t>
                      </a:r>
                      <a:endParaRPr lang="en-GB" sz="2400" dirty="0"/>
                    </a:p>
                  </a:txBody>
                  <a:tcPr/>
                </a:tc>
              </a:tr>
            </a:tbl>
          </a:graphicData>
        </a:graphic>
      </p:graphicFrame>
      <p:sp>
        <p:nvSpPr>
          <p:cNvPr id="3" name="TextBox 2"/>
          <p:cNvSpPr txBox="1"/>
          <p:nvPr/>
        </p:nvSpPr>
        <p:spPr>
          <a:xfrm>
            <a:off x="1475656" y="332656"/>
            <a:ext cx="6834628" cy="369332"/>
          </a:xfrm>
          <a:prstGeom prst="rect">
            <a:avLst/>
          </a:prstGeom>
          <a:noFill/>
        </p:spPr>
        <p:txBody>
          <a:bodyPr wrap="none" rtlCol="0">
            <a:spAutoFit/>
          </a:bodyPr>
          <a:lstStyle/>
          <a:p>
            <a:r>
              <a:rPr lang="en-GB" dirty="0" smtClean="0"/>
              <a:t>If these pop stars are placed in age order, who would be in the middle?</a:t>
            </a:r>
          </a:p>
        </p:txBody>
      </p:sp>
      <p:pic>
        <p:nvPicPr>
          <p:cNvPr id="19458" name="Picture 2" descr="C:\Users\john\Desktop\beyo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15" y="732178"/>
            <a:ext cx="1014229"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john\Desktop\w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939867"/>
            <a:ext cx="1584176" cy="118813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john\Desktop\avr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835650"/>
            <a:ext cx="1200855" cy="1292349"/>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john\Desktop\robbi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665" y="780310"/>
            <a:ext cx="880425" cy="1347689"/>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Users\john\Desktop\pe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0669" y="780310"/>
            <a:ext cx="906879" cy="136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777572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err="1" smtClean="0"/>
                        <a:t>Beyonce</a:t>
                      </a:r>
                      <a:r>
                        <a:rPr lang="en-GB" sz="2400" dirty="0" smtClean="0"/>
                        <a:t> 4</a:t>
                      </a:r>
                      <a:r>
                        <a:rPr lang="en-GB" sz="2400" baseline="30000" dirty="0" smtClean="0"/>
                        <a:t>th</a:t>
                      </a:r>
                      <a:r>
                        <a:rPr lang="en-GB" sz="2400" dirty="0" smtClean="0"/>
                        <a:t> Sept 1981</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Will Young 20</a:t>
                      </a:r>
                      <a:r>
                        <a:rPr lang="en-GB" sz="2400" baseline="30000" dirty="0" smtClean="0">
                          <a:solidFill>
                            <a:srgbClr val="FF0000"/>
                          </a:solidFill>
                        </a:rPr>
                        <a:t>th</a:t>
                      </a:r>
                      <a:r>
                        <a:rPr lang="en-GB" sz="2400" dirty="0" smtClean="0">
                          <a:solidFill>
                            <a:srgbClr val="FF0000"/>
                          </a:solidFill>
                        </a:rPr>
                        <a:t> Jan 1979</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err="1" smtClean="0"/>
                        <a:t>Avril</a:t>
                      </a:r>
                      <a:r>
                        <a:rPr lang="en-GB" sz="2400" dirty="0" smtClean="0"/>
                        <a:t> </a:t>
                      </a:r>
                      <a:r>
                        <a:rPr lang="en-GB" sz="2400" dirty="0" err="1" smtClean="0"/>
                        <a:t>Lavigne</a:t>
                      </a:r>
                      <a:r>
                        <a:rPr lang="en-GB" sz="2400" dirty="0" smtClean="0"/>
                        <a:t> 27</a:t>
                      </a:r>
                      <a:r>
                        <a:rPr lang="en-GB" sz="2400" baseline="30000" dirty="0" smtClean="0"/>
                        <a:t>th</a:t>
                      </a:r>
                      <a:r>
                        <a:rPr lang="en-GB" sz="2400" dirty="0" smtClean="0"/>
                        <a:t> Sept 1984</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Robbie Williams 13</a:t>
                      </a:r>
                      <a:r>
                        <a:rPr lang="en-GB" sz="2400" baseline="30000" dirty="0" smtClean="0"/>
                        <a:t>th</a:t>
                      </a:r>
                      <a:r>
                        <a:rPr lang="en-GB" sz="2400" dirty="0" smtClean="0"/>
                        <a:t> Feb 1974</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Peter Andre 27</a:t>
                      </a:r>
                      <a:r>
                        <a:rPr lang="en-GB" sz="2400" baseline="30000" dirty="0" smtClean="0"/>
                        <a:t>th</a:t>
                      </a:r>
                      <a:r>
                        <a:rPr lang="en-GB" sz="2400" dirty="0" smtClean="0"/>
                        <a:t> Feb 1973</a:t>
                      </a:r>
                      <a:endParaRPr lang="en-GB" sz="2400" dirty="0"/>
                    </a:p>
                  </a:txBody>
                  <a:tcPr/>
                </a:tc>
              </a:tr>
            </a:tbl>
          </a:graphicData>
        </a:graphic>
      </p:graphicFrame>
      <p:sp>
        <p:nvSpPr>
          <p:cNvPr id="3" name="TextBox 2"/>
          <p:cNvSpPr txBox="1"/>
          <p:nvPr/>
        </p:nvSpPr>
        <p:spPr>
          <a:xfrm>
            <a:off x="1403648" y="1196752"/>
            <a:ext cx="6048671" cy="830997"/>
          </a:xfrm>
          <a:prstGeom prst="rect">
            <a:avLst/>
          </a:prstGeom>
          <a:noFill/>
        </p:spPr>
        <p:txBody>
          <a:bodyPr wrap="square" rtlCol="0">
            <a:spAutoFit/>
          </a:bodyPr>
          <a:lstStyle/>
          <a:p>
            <a:r>
              <a:rPr lang="en-GB" sz="2400" dirty="0" smtClean="0"/>
              <a:t>If these Pop Stars were placed in age order, who would be in the middle?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778860"/>
              </p:ext>
            </p:extLst>
          </p:nvPr>
        </p:nvGraphicFramePr>
        <p:xfrm>
          <a:off x="457200" y="1600200"/>
          <a:ext cx="8229600" cy="3942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8</a:t>
                      </a:r>
                      <a:endParaRPr lang="en-GB" dirty="0"/>
                    </a:p>
                  </a:txBody>
                  <a:tcPr/>
                </a:tc>
                <a:tc>
                  <a:txBody>
                    <a:bodyPr/>
                    <a:lstStyle/>
                    <a:p>
                      <a:pPr algn="ctr"/>
                      <a:r>
                        <a:rPr lang="en-GB" dirty="0" smtClean="0"/>
                        <a:t>9</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2050" name="Picture 2" descr="C:\Users\john\Desktop\d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506" y="1611520"/>
            <a:ext cx="1298253" cy="16804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56164"/>
            <a:ext cx="1229274" cy="15911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ohn\Desktop\d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482" y="3726036"/>
            <a:ext cx="1097034" cy="14311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ohn\Desktop\c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138" y="3726036"/>
            <a:ext cx="976988" cy="14311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ohn\Desktop\te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637" y="1656165"/>
            <a:ext cx="1035637" cy="16358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ohn\Desktop\wuth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9568" y="3726036"/>
            <a:ext cx="1007706" cy="14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99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7535071"/>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26</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27</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28</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29</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30</a:t>
                      </a:r>
                      <a:endParaRPr lang="en-GB" sz="2400" dirty="0"/>
                    </a:p>
                  </a:txBody>
                  <a:tcPr/>
                </a:tc>
              </a:tr>
            </a:tbl>
          </a:graphicData>
        </a:graphic>
      </p:graphicFrame>
      <p:sp>
        <p:nvSpPr>
          <p:cNvPr id="3" name="TextBox 2"/>
          <p:cNvSpPr txBox="1"/>
          <p:nvPr/>
        </p:nvSpPr>
        <p:spPr>
          <a:xfrm>
            <a:off x="1835697" y="836712"/>
            <a:ext cx="5328592" cy="954107"/>
          </a:xfrm>
          <a:prstGeom prst="rect">
            <a:avLst/>
          </a:prstGeom>
          <a:noFill/>
        </p:spPr>
        <p:txBody>
          <a:bodyPr wrap="square" rtlCol="0">
            <a:spAutoFit/>
          </a:bodyPr>
          <a:lstStyle/>
          <a:p>
            <a:r>
              <a:rPr lang="en-GB" sz="2800" dirty="0" smtClean="0"/>
              <a:t>How many books are there in the New Testament?</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739759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26</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27</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28</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29</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30</a:t>
                      </a:r>
                      <a:endParaRPr lang="en-GB" sz="2400" dirty="0"/>
                    </a:p>
                  </a:txBody>
                  <a:tcPr/>
                </a:tc>
              </a:tr>
            </a:tbl>
          </a:graphicData>
        </a:graphic>
      </p:graphicFrame>
      <p:sp>
        <p:nvSpPr>
          <p:cNvPr id="3" name="TextBox 2"/>
          <p:cNvSpPr txBox="1"/>
          <p:nvPr/>
        </p:nvSpPr>
        <p:spPr>
          <a:xfrm>
            <a:off x="1979712" y="1124744"/>
            <a:ext cx="4176464" cy="954107"/>
          </a:xfrm>
          <a:prstGeom prst="rect">
            <a:avLst/>
          </a:prstGeom>
          <a:noFill/>
        </p:spPr>
        <p:txBody>
          <a:bodyPr wrap="square" rtlCol="0">
            <a:spAutoFit/>
          </a:bodyPr>
          <a:lstStyle/>
          <a:p>
            <a:r>
              <a:rPr lang="en-GB" sz="2800" dirty="0" smtClean="0"/>
              <a:t>How many books are there in the New Testament?</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443385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AD</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DA</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DF</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FD</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AF</a:t>
                      </a:r>
                      <a:endParaRPr lang="en-GB" sz="2400" dirty="0"/>
                    </a:p>
                  </a:txBody>
                  <a:tcPr/>
                </a:tc>
              </a:tr>
            </a:tbl>
          </a:graphicData>
        </a:graphic>
      </p:graphicFrame>
      <p:sp>
        <p:nvSpPr>
          <p:cNvPr id="3" name="TextBox 2"/>
          <p:cNvSpPr txBox="1"/>
          <p:nvPr/>
        </p:nvSpPr>
        <p:spPr>
          <a:xfrm>
            <a:off x="1691680" y="908720"/>
            <a:ext cx="5328592" cy="954107"/>
          </a:xfrm>
          <a:prstGeom prst="rect">
            <a:avLst/>
          </a:prstGeom>
          <a:noFill/>
        </p:spPr>
        <p:txBody>
          <a:bodyPr wrap="square" rtlCol="0">
            <a:spAutoFit/>
          </a:bodyPr>
          <a:lstStyle/>
          <a:p>
            <a:r>
              <a:rPr lang="en-GB" sz="2800" dirty="0" smtClean="0"/>
              <a:t>Which letters are on either side of S on a computer keyboard?</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046992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AD</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DA</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DF</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FD</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AF</a:t>
                      </a:r>
                      <a:endParaRPr lang="en-GB" sz="2400" dirty="0"/>
                    </a:p>
                  </a:txBody>
                  <a:tcPr/>
                </a:tc>
              </a:tr>
            </a:tbl>
          </a:graphicData>
        </a:graphic>
      </p:graphicFrame>
      <p:sp>
        <p:nvSpPr>
          <p:cNvPr id="3" name="TextBox 2"/>
          <p:cNvSpPr txBox="1"/>
          <p:nvPr/>
        </p:nvSpPr>
        <p:spPr>
          <a:xfrm>
            <a:off x="1835696" y="980728"/>
            <a:ext cx="3600400" cy="830997"/>
          </a:xfrm>
          <a:prstGeom prst="rect">
            <a:avLst/>
          </a:prstGeom>
          <a:noFill/>
        </p:spPr>
        <p:txBody>
          <a:bodyPr wrap="square" rtlCol="0">
            <a:spAutoFit/>
          </a:bodyPr>
          <a:lstStyle/>
          <a:p>
            <a:r>
              <a:rPr lang="en-GB" sz="2400" dirty="0" smtClean="0"/>
              <a:t>Which letters are on either side of S on a keyboard?</a:t>
            </a:r>
            <a:endParaRPr lang="en-GB" sz="2400" dirty="0"/>
          </a:p>
        </p:txBody>
      </p:sp>
      <p:pic>
        <p:nvPicPr>
          <p:cNvPr id="22530" name="Picture 2" descr="C:\Users\john\Desktop\ke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65951"/>
            <a:ext cx="2160240" cy="146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669317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6</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7</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8</a:t>
                      </a:r>
                      <a:endParaRPr lang="en-GB" sz="2400" dirty="0"/>
                    </a:p>
                  </a:txBody>
                  <a:tcPr/>
                </a:tc>
              </a:tr>
            </a:tbl>
          </a:graphicData>
        </a:graphic>
      </p:graphicFrame>
      <p:sp>
        <p:nvSpPr>
          <p:cNvPr id="3" name="TextBox 2"/>
          <p:cNvSpPr txBox="1"/>
          <p:nvPr/>
        </p:nvSpPr>
        <p:spPr>
          <a:xfrm>
            <a:off x="1835696" y="980728"/>
            <a:ext cx="5472608" cy="954107"/>
          </a:xfrm>
          <a:prstGeom prst="rect">
            <a:avLst/>
          </a:prstGeom>
          <a:noFill/>
        </p:spPr>
        <p:txBody>
          <a:bodyPr wrap="square" rtlCol="0">
            <a:spAutoFit/>
          </a:bodyPr>
          <a:lstStyle/>
          <a:p>
            <a:r>
              <a:rPr lang="en-GB" sz="2800" dirty="0" smtClean="0"/>
              <a:t>How many US States begin with the letter N ?</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195065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6</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7</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8</a:t>
                      </a:r>
                      <a:endParaRPr lang="en-GB" sz="2400" dirty="0">
                        <a:solidFill>
                          <a:srgbClr val="FF0000"/>
                        </a:solidFill>
                      </a:endParaRPr>
                    </a:p>
                  </a:txBody>
                  <a:tcPr/>
                </a:tc>
              </a:tr>
            </a:tbl>
          </a:graphicData>
        </a:graphic>
      </p:graphicFrame>
      <p:sp>
        <p:nvSpPr>
          <p:cNvPr id="3" name="TextBox 2"/>
          <p:cNvSpPr txBox="1"/>
          <p:nvPr/>
        </p:nvSpPr>
        <p:spPr>
          <a:xfrm>
            <a:off x="2627784" y="620688"/>
            <a:ext cx="4103111" cy="1569660"/>
          </a:xfrm>
          <a:prstGeom prst="rect">
            <a:avLst/>
          </a:prstGeom>
          <a:noFill/>
        </p:spPr>
        <p:txBody>
          <a:bodyPr wrap="none" rtlCol="0">
            <a:spAutoFit/>
          </a:bodyPr>
          <a:lstStyle/>
          <a:p>
            <a:r>
              <a:rPr lang="en-GB" sz="2400" dirty="0" smtClean="0"/>
              <a:t>Nebraska           New Hampshire</a:t>
            </a:r>
          </a:p>
          <a:p>
            <a:r>
              <a:rPr lang="en-GB" sz="2400" dirty="0" smtClean="0"/>
              <a:t>Nevada              New Jersey</a:t>
            </a:r>
          </a:p>
          <a:p>
            <a:r>
              <a:rPr lang="en-GB" sz="2400" dirty="0" smtClean="0"/>
              <a:t>New Mexico      New York</a:t>
            </a:r>
          </a:p>
          <a:p>
            <a:r>
              <a:rPr lang="en-GB" sz="2400" dirty="0" smtClean="0"/>
              <a:t>North Carolina  North Dakota</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4401871"/>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2411760" y="404664"/>
            <a:ext cx="4561185" cy="1754326"/>
          </a:xfrm>
          <a:prstGeom prst="rect">
            <a:avLst/>
          </a:prstGeom>
          <a:noFill/>
        </p:spPr>
        <p:txBody>
          <a:bodyPr wrap="none" rtlCol="0">
            <a:spAutoFit/>
          </a:bodyPr>
          <a:lstStyle/>
          <a:p>
            <a:r>
              <a:rPr lang="en-GB" dirty="0" smtClean="0"/>
              <a:t>How many of the following are spelt correctly?</a:t>
            </a:r>
          </a:p>
          <a:p>
            <a:pPr algn="ctr"/>
            <a:r>
              <a:rPr lang="en-GB" dirty="0" err="1" smtClean="0"/>
              <a:t>Aweful</a:t>
            </a:r>
            <a:endParaRPr lang="en-GB" dirty="0" smtClean="0"/>
          </a:p>
          <a:p>
            <a:pPr algn="ctr"/>
            <a:r>
              <a:rPr lang="en-GB" dirty="0" err="1" smtClean="0"/>
              <a:t>Noticable</a:t>
            </a:r>
            <a:endParaRPr lang="en-GB" dirty="0" smtClean="0"/>
          </a:p>
          <a:p>
            <a:pPr algn="ctr"/>
            <a:r>
              <a:rPr lang="en-GB" dirty="0" smtClean="0"/>
              <a:t>Separate</a:t>
            </a:r>
          </a:p>
          <a:p>
            <a:pPr algn="ctr"/>
            <a:r>
              <a:rPr lang="en-GB" dirty="0" err="1" smtClean="0"/>
              <a:t>Liase</a:t>
            </a:r>
            <a:endParaRPr lang="en-GB" dirty="0" smtClean="0"/>
          </a:p>
          <a:p>
            <a:pPr algn="ctr"/>
            <a:r>
              <a:rPr lang="en-GB" dirty="0" smtClean="0"/>
              <a:t>Definite</a:t>
            </a:r>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3672583"/>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smtClean="0">
                          <a:solidFill>
                            <a:srgbClr val="FF0000"/>
                          </a:solidFill>
                        </a:rPr>
                        <a:t>2</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1965238" y="548680"/>
            <a:ext cx="4550977" cy="1754326"/>
          </a:xfrm>
          <a:prstGeom prst="rect">
            <a:avLst/>
          </a:prstGeom>
          <a:noFill/>
        </p:spPr>
        <p:txBody>
          <a:bodyPr wrap="square" rtlCol="0">
            <a:spAutoFit/>
          </a:bodyPr>
          <a:lstStyle/>
          <a:p>
            <a:pPr algn="ctr"/>
            <a:r>
              <a:rPr lang="en-GB" dirty="0" err="1" smtClean="0"/>
              <a:t>Aweful</a:t>
            </a:r>
            <a:r>
              <a:rPr lang="en-GB" dirty="0" smtClean="0"/>
              <a:t>                Awful</a:t>
            </a:r>
          </a:p>
          <a:p>
            <a:pPr algn="ctr"/>
            <a:r>
              <a:rPr lang="en-GB" dirty="0" err="1" smtClean="0"/>
              <a:t>Noticable</a:t>
            </a:r>
            <a:r>
              <a:rPr lang="en-GB" dirty="0" smtClean="0"/>
              <a:t>    Noticeable</a:t>
            </a:r>
          </a:p>
          <a:p>
            <a:pPr algn="ctr"/>
            <a:r>
              <a:rPr lang="en-GB" dirty="0" smtClean="0">
                <a:solidFill>
                  <a:srgbClr val="FF0000"/>
                </a:solidFill>
              </a:rPr>
              <a:t>Separate</a:t>
            </a:r>
          </a:p>
          <a:p>
            <a:pPr algn="ctr"/>
            <a:r>
              <a:rPr lang="en-GB" dirty="0" err="1" smtClean="0"/>
              <a:t>Liase</a:t>
            </a:r>
            <a:r>
              <a:rPr lang="en-GB" dirty="0" smtClean="0"/>
              <a:t>                   Liaise</a:t>
            </a:r>
          </a:p>
          <a:p>
            <a:pPr algn="ctr"/>
            <a:r>
              <a:rPr lang="en-GB" dirty="0" smtClean="0">
                <a:solidFill>
                  <a:srgbClr val="FF0000"/>
                </a:solidFill>
              </a:rPr>
              <a:t>Definite</a:t>
            </a:r>
          </a:p>
          <a:p>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475825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err="1" smtClean="0"/>
                        <a:t>Ringo</a:t>
                      </a:r>
                      <a:r>
                        <a:rPr lang="en-GB" sz="2400" dirty="0" smtClean="0"/>
                        <a:t> Starr</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Paul McCartney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Bill </a:t>
                      </a:r>
                      <a:r>
                        <a:rPr lang="en-GB" sz="2400" dirty="0" err="1" smtClean="0"/>
                        <a:t>Oddie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Bernard</a:t>
                      </a:r>
                      <a:r>
                        <a:rPr lang="en-GB" sz="2400" baseline="0" dirty="0" smtClean="0"/>
                        <a:t> </a:t>
                      </a:r>
                      <a:r>
                        <a:rPr lang="en-GB" sz="2400" baseline="0" dirty="0" err="1" smtClean="0"/>
                        <a:t>Cribbins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Timmy </a:t>
                      </a:r>
                      <a:r>
                        <a:rPr lang="en-GB" sz="2400" dirty="0" err="1" smtClean="0"/>
                        <a:t>Mallett</a:t>
                      </a:r>
                      <a:endParaRPr lang="en-GB" sz="2400" dirty="0"/>
                    </a:p>
                  </a:txBody>
                  <a:tcPr/>
                </a:tc>
              </a:tr>
            </a:tbl>
          </a:graphicData>
        </a:graphic>
      </p:graphicFrame>
      <p:sp>
        <p:nvSpPr>
          <p:cNvPr id="3" name="TextBox 2"/>
          <p:cNvSpPr txBox="1"/>
          <p:nvPr/>
        </p:nvSpPr>
        <p:spPr>
          <a:xfrm>
            <a:off x="1475656" y="980728"/>
            <a:ext cx="4176465" cy="1200329"/>
          </a:xfrm>
          <a:prstGeom prst="rect">
            <a:avLst/>
          </a:prstGeom>
          <a:noFill/>
        </p:spPr>
        <p:txBody>
          <a:bodyPr wrap="square" rtlCol="0">
            <a:spAutoFit/>
          </a:bodyPr>
          <a:lstStyle/>
          <a:p>
            <a:r>
              <a:rPr lang="en-GB" sz="2400" dirty="0" smtClean="0"/>
              <a:t>Who was the storyteller on the Thomas the Tank Engine programmes?</a:t>
            </a:r>
            <a:endParaRPr lang="en-GB" sz="2400" dirty="0"/>
          </a:p>
        </p:txBody>
      </p:sp>
      <p:pic>
        <p:nvPicPr>
          <p:cNvPr id="3074" name="Picture 2" descr="C:\Users\john\Desktop\to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42082"/>
            <a:ext cx="1494656" cy="173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040998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err="1" smtClean="0">
                          <a:solidFill>
                            <a:srgbClr val="FF0000"/>
                          </a:solidFill>
                        </a:rPr>
                        <a:t>Ringo</a:t>
                      </a:r>
                      <a:r>
                        <a:rPr lang="en-GB" sz="2400" dirty="0" smtClean="0">
                          <a:solidFill>
                            <a:srgbClr val="FF0000"/>
                          </a:solidFill>
                        </a:rPr>
                        <a:t> Starr</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Paul McCartney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Bill </a:t>
                      </a:r>
                      <a:r>
                        <a:rPr lang="en-GB" sz="2400" dirty="0" err="1" smtClean="0"/>
                        <a:t>Oddie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Bernard </a:t>
                      </a:r>
                      <a:r>
                        <a:rPr lang="en-GB" sz="2400" dirty="0" err="1" smtClean="0"/>
                        <a:t>Cribbins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Timmy </a:t>
                      </a:r>
                      <a:r>
                        <a:rPr lang="en-GB" sz="2400" dirty="0" err="1" smtClean="0"/>
                        <a:t>Mallett</a:t>
                      </a:r>
                      <a:endParaRPr lang="en-GB" sz="2400" dirty="0"/>
                    </a:p>
                  </a:txBody>
                  <a:tcPr/>
                </a:tc>
              </a:tr>
            </a:tbl>
          </a:graphicData>
        </a:graphic>
      </p:graphicFrame>
      <p:sp>
        <p:nvSpPr>
          <p:cNvPr id="3" name="TextBox 2"/>
          <p:cNvSpPr txBox="1"/>
          <p:nvPr/>
        </p:nvSpPr>
        <p:spPr>
          <a:xfrm>
            <a:off x="1835697" y="1052736"/>
            <a:ext cx="5112568" cy="830997"/>
          </a:xfrm>
          <a:prstGeom prst="rect">
            <a:avLst/>
          </a:prstGeom>
          <a:noFill/>
        </p:spPr>
        <p:txBody>
          <a:bodyPr wrap="square" rtlCol="0">
            <a:spAutoFit/>
          </a:bodyPr>
          <a:lstStyle/>
          <a:p>
            <a:r>
              <a:rPr lang="en-GB" sz="2400" dirty="0" smtClean="0"/>
              <a:t>Who was the storyteller on the Thomas the Tank Engine programmes?</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2750392"/>
              </p:ext>
            </p:extLst>
          </p:nvPr>
        </p:nvGraphicFramePr>
        <p:xfrm>
          <a:off x="457200" y="1600200"/>
          <a:ext cx="8229600" cy="4216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3074" name="Picture 2" descr="C:\Users\john\Desktop\k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872" y="1700808"/>
            <a:ext cx="1446859" cy="18434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hn\Desktop\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574" y="1628627"/>
            <a:ext cx="1206181" cy="19148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ohn\Desktop\mo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323" y="3933056"/>
            <a:ext cx="1191956" cy="15151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ohn\Desktop\r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37" y="4005064"/>
            <a:ext cx="939871" cy="144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81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916222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162</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164</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166</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168</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None of these totals</a:t>
                      </a:r>
                      <a:endParaRPr lang="en-GB" sz="2400" dirty="0"/>
                    </a:p>
                  </a:txBody>
                  <a:tcPr/>
                </a:tc>
              </a:tr>
            </a:tbl>
          </a:graphicData>
        </a:graphic>
      </p:graphicFrame>
      <p:sp>
        <p:nvSpPr>
          <p:cNvPr id="3" name="TextBox 2"/>
          <p:cNvSpPr txBox="1"/>
          <p:nvPr/>
        </p:nvSpPr>
        <p:spPr>
          <a:xfrm>
            <a:off x="1619673" y="980728"/>
            <a:ext cx="4464496" cy="1384995"/>
          </a:xfrm>
          <a:prstGeom prst="rect">
            <a:avLst/>
          </a:prstGeom>
          <a:noFill/>
        </p:spPr>
        <p:txBody>
          <a:bodyPr wrap="square" rtlCol="0">
            <a:spAutoFit/>
          </a:bodyPr>
          <a:lstStyle/>
          <a:p>
            <a:r>
              <a:rPr lang="en-GB" sz="2800" dirty="0" smtClean="0"/>
              <a:t>**How many spots are there in a standard set of dominoes?</a:t>
            </a:r>
            <a:endParaRPr lang="en-GB" sz="2800" dirty="0"/>
          </a:p>
        </p:txBody>
      </p:sp>
      <p:pic>
        <p:nvPicPr>
          <p:cNvPr id="4098" name="Picture 2" descr="C:\Users\john\Desktop\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32656"/>
            <a:ext cx="18954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1869041"/>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162</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164</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166</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168</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None of these totals</a:t>
                      </a:r>
                      <a:endParaRPr lang="en-GB" sz="2400" dirty="0"/>
                    </a:p>
                  </a:txBody>
                  <a:tcPr/>
                </a:tc>
              </a:tr>
            </a:tbl>
          </a:graphicData>
        </a:graphic>
      </p:graphicFrame>
      <p:sp>
        <p:nvSpPr>
          <p:cNvPr id="3" name="TextBox 2"/>
          <p:cNvSpPr txBox="1"/>
          <p:nvPr/>
        </p:nvSpPr>
        <p:spPr>
          <a:xfrm>
            <a:off x="1619672" y="908720"/>
            <a:ext cx="5256584" cy="954107"/>
          </a:xfrm>
          <a:prstGeom prst="rect">
            <a:avLst/>
          </a:prstGeom>
          <a:noFill/>
        </p:spPr>
        <p:txBody>
          <a:bodyPr wrap="square" rtlCol="0">
            <a:spAutoFit/>
          </a:bodyPr>
          <a:lstStyle/>
          <a:p>
            <a:r>
              <a:rPr lang="en-GB" sz="2800" dirty="0" smtClean="0"/>
              <a:t>How many spots are there on a standard set of dominoes?</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865234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Valerie Singleton</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Caron</a:t>
                      </a:r>
                      <a:r>
                        <a:rPr lang="en-GB" sz="2400" baseline="0" dirty="0" smtClean="0"/>
                        <a:t> Keating</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err="1" smtClean="0"/>
                        <a:t>Anthea</a:t>
                      </a:r>
                      <a:r>
                        <a:rPr lang="en-GB" sz="2400" dirty="0" smtClean="0"/>
                        <a:t> Turner</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John </a:t>
                      </a:r>
                      <a:r>
                        <a:rPr lang="en-GB" sz="2400" dirty="0" err="1" smtClean="0"/>
                        <a:t>Noakes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Diane-Louis Jordan</a:t>
                      </a:r>
                      <a:endParaRPr lang="en-GB" sz="2400" dirty="0"/>
                    </a:p>
                  </a:txBody>
                  <a:tcPr/>
                </a:tc>
              </a:tr>
            </a:tbl>
          </a:graphicData>
        </a:graphic>
      </p:graphicFrame>
      <p:sp>
        <p:nvSpPr>
          <p:cNvPr id="3" name="TextBox 2"/>
          <p:cNvSpPr txBox="1"/>
          <p:nvPr/>
        </p:nvSpPr>
        <p:spPr>
          <a:xfrm>
            <a:off x="1691680" y="908720"/>
            <a:ext cx="5688632" cy="830997"/>
          </a:xfrm>
          <a:prstGeom prst="rect">
            <a:avLst/>
          </a:prstGeom>
          <a:noFill/>
        </p:spPr>
        <p:txBody>
          <a:bodyPr wrap="square" rtlCol="0">
            <a:spAutoFit/>
          </a:bodyPr>
          <a:lstStyle/>
          <a:p>
            <a:r>
              <a:rPr lang="en-GB" sz="2400" dirty="0" smtClean="0"/>
              <a:t>*Which of these 5 Blue Peters presenters lasted the shortest number of days?</a:t>
            </a:r>
            <a:endParaRPr lang="en-GB" sz="2400" dirty="0"/>
          </a:p>
        </p:txBody>
      </p:sp>
      <p:pic>
        <p:nvPicPr>
          <p:cNvPr id="9218" name="Picture 2" descr="C:\Users\john\Desktop\valer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83992"/>
            <a:ext cx="1224136" cy="75431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ohn\Desktop\car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115" y="3047546"/>
            <a:ext cx="616289" cy="854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ohn\Desktop\anthe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115" y="3902514"/>
            <a:ext cx="750193" cy="78460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john\Desktop\joh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271" y="4730075"/>
            <a:ext cx="725041" cy="85578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john\Desktop\dia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7465" y="5585861"/>
            <a:ext cx="616843" cy="86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327638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Valerie</a:t>
                      </a:r>
                      <a:r>
                        <a:rPr lang="en-GB" sz="2400" baseline="0" dirty="0" smtClean="0"/>
                        <a:t> Singleton   3592 days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Caron Keating  1167 days</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err="1" smtClean="0">
                          <a:solidFill>
                            <a:srgbClr val="FF0000"/>
                          </a:solidFill>
                        </a:rPr>
                        <a:t>Anthea</a:t>
                      </a:r>
                      <a:r>
                        <a:rPr lang="en-GB" sz="2400" dirty="0" smtClean="0">
                          <a:solidFill>
                            <a:srgbClr val="FF0000"/>
                          </a:solidFill>
                        </a:rPr>
                        <a:t> Turner  652 days</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John </a:t>
                      </a:r>
                      <a:r>
                        <a:rPr lang="en-GB" sz="2400" dirty="0" err="1" smtClean="0"/>
                        <a:t>Noakes</a:t>
                      </a:r>
                      <a:r>
                        <a:rPr lang="en-GB" sz="2400" dirty="0" smtClean="0"/>
                        <a:t>  4562 days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Diane-Louis Jordan  2224 days</a:t>
                      </a:r>
                      <a:endParaRPr lang="en-GB" sz="2400" dirty="0"/>
                    </a:p>
                  </a:txBody>
                  <a:tcPr/>
                </a:tc>
              </a:tr>
            </a:tbl>
          </a:graphicData>
        </a:graphic>
      </p:graphicFrame>
      <p:sp>
        <p:nvSpPr>
          <p:cNvPr id="3" name="TextBox 2"/>
          <p:cNvSpPr txBox="1"/>
          <p:nvPr/>
        </p:nvSpPr>
        <p:spPr>
          <a:xfrm>
            <a:off x="1691680" y="836712"/>
            <a:ext cx="5904655" cy="954107"/>
          </a:xfrm>
          <a:prstGeom prst="rect">
            <a:avLst/>
          </a:prstGeom>
          <a:noFill/>
        </p:spPr>
        <p:txBody>
          <a:bodyPr wrap="square" rtlCol="0">
            <a:spAutoFit/>
          </a:bodyPr>
          <a:lstStyle/>
          <a:p>
            <a:r>
              <a:rPr lang="en-GB" sz="2800" dirty="0" smtClean="0"/>
              <a:t>Which of these 5 Blue Peter presenters lasted the shortest number of days?</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908720"/>
            <a:ext cx="3168352" cy="707886"/>
          </a:xfrm>
          <a:prstGeom prst="rect">
            <a:avLst/>
          </a:prstGeom>
          <a:noFill/>
        </p:spPr>
        <p:txBody>
          <a:bodyPr wrap="square" rtlCol="0">
            <a:spAutoFit/>
          </a:bodyPr>
          <a:lstStyle/>
          <a:p>
            <a:pPr algn="ctr"/>
            <a:r>
              <a:rPr lang="en-GB" sz="4000" dirty="0" smtClean="0"/>
              <a:t>Target</a:t>
            </a:r>
            <a:endParaRPr lang="en-GB" sz="4000" dirty="0"/>
          </a:p>
        </p:txBody>
      </p:sp>
      <p:sp>
        <p:nvSpPr>
          <p:cNvPr id="3" name="TextBox 2"/>
          <p:cNvSpPr txBox="1"/>
          <p:nvPr/>
        </p:nvSpPr>
        <p:spPr>
          <a:xfrm>
            <a:off x="971601" y="2060848"/>
            <a:ext cx="6264696" cy="4339650"/>
          </a:xfrm>
          <a:prstGeom prst="rect">
            <a:avLst/>
          </a:prstGeom>
          <a:noFill/>
        </p:spPr>
        <p:txBody>
          <a:bodyPr wrap="square" rtlCol="0">
            <a:spAutoFit/>
          </a:bodyPr>
          <a:lstStyle/>
          <a:p>
            <a:pPr algn="ctr"/>
            <a:r>
              <a:rPr lang="en-GB" sz="2400" dirty="0" smtClean="0"/>
              <a:t>Did you meet, or even surpass, the target of 15,000 points?</a:t>
            </a:r>
          </a:p>
          <a:p>
            <a:pPr algn="ctr"/>
            <a:endParaRPr lang="en-GB" sz="2400" dirty="0"/>
          </a:p>
          <a:p>
            <a:pPr algn="ctr"/>
            <a:r>
              <a:rPr lang="en-GB" sz="2400" dirty="0" smtClean="0"/>
              <a:t>There now follows a picture round in which you will gain 400 points for every one you correctly identify. Your target in this round is to recognise at least 15, so earning 6000 points.</a:t>
            </a:r>
          </a:p>
          <a:p>
            <a:pPr algn="ctr"/>
            <a:endParaRPr lang="en-GB" sz="2400" dirty="0"/>
          </a:p>
          <a:p>
            <a:pPr algn="ctr"/>
            <a:r>
              <a:rPr lang="en-GB" sz="2400" dirty="0" smtClean="0"/>
              <a:t>Hence, your overall target at the end of this round is 21,000 points.</a:t>
            </a:r>
          </a:p>
          <a:p>
            <a:endParaRPr lang="en-GB" dirty="0"/>
          </a:p>
          <a:p>
            <a:endParaRPr lang="en-GB" dirty="0"/>
          </a:p>
        </p:txBody>
      </p:sp>
    </p:spTree>
    <p:extLst>
      <p:ext uri="{BB962C8B-B14F-4D97-AF65-F5344CB8AC3E}">
        <p14:creationId xmlns:p14="http://schemas.microsoft.com/office/powerpoint/2010/main" val="3254101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In which County (or metropolitan borough) are each of the following?</a:t>
            </a:r>
            <a:br>
              <a:rPr lang="en-GB" sz="2800" dirty="0" smtClean="0"/>
            </a:br>
            <a:r>
              <a:rPr lang="en-GB" sz="2800" dirty="0"/>
              <a:t>4</a:t>
            </a:r>
            <a:r>
              <a:rPr lang="en-GB" sz="2800" dirty="0" smtClean="0"/>
              <a:t>00 </a:t>
            </a:r>
            <a:r>
              <a:rPr lang="en-GB" sz="2800" dirty="0" smtClean="0"/>
              <a:t>pts each </a:t>
            </a:r>
            <a:r>
              <a:rPr lang="en-GB" sz="2800" dirty="0" smtClean="0"/>
              <a:t>(</a:t>
            </a:r>
            <a:r>
              <a:rPr lang="en-GB" sz="2800" dirty="0"/>
              <a:t>8</a:t>
            </a:r>
            <a:r>
              <a:rPr lang="en-GB" sz="2800" dirty="0" smtClean="0"/>
              <a:t>,000 </a:t>
            </a:r>
            <a:r>
              <a:rPr lang="en-GB" sz="2800" dirty="0" smtClean="0"/>
              <a:t>for the lot)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0155781"/>
              </p:ext>
            </p:extLst>
          </p:nvPr>
        </p:nvGraphicFramePr>
        <p:xfrm>
          <a:off x="467544" y="2349995"/>
          <a:ext cx="8229600" cy="3725168"/>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2</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428248">
                <a:tc>
                  <a:txBody>
                    <a:bodyPr/>
                    <a:lstStyle/>
                    <a:p>
                      <a:pPr algn="ctr"/>
                      <a:r>
                        <a:rPr lang="en-GB" dirty="0" smtClean="0"/>
                        <a:t>3</a:t>
                      </a:r>
                      <a:endParaRPr lang="en-GB" dirty="0"/>
                    </a:p>
                  </a:txBody>
                  <a:tcPr/>
                </a:tc>
                <a:tc>
                  <a:txBody>
                    <a:bodyPr/>
                    <a:lstStyle/>
                    <a:p>
                      <a:pPr algn="ctr"/>
                      <a:r>
                        <a:rPr lang="en-GB" dirty="0" smtClean="0"/>
                        <a:t>4</a:t>
                      </a:r>
                      <a:endParaRPr lang="en-GB" dirty="0"/>
                    </a:p>
                  </a:txBody>
                  <a:tcPr/>
                </a:tc>
              </a:tr>
            </a:tbl>
          </a:graphicData>
        </a:graphic>
      </p:graphicFrame>
      <p:pic>
        <p:nvPicPr>
          <p:cNvPr id="6146" name="Picture 2" descr="C:\Users\john\Desktop\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844" y="2370112"/>
            <a:ext cx="1204795" cy="13892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hn\Desktop\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798" y="2370112"/>
            <a:ext cx="1952888" cy="144016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ohn\Desktop\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589" y="4163542"/>
            <a:ext cx="2447166" cy="14247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john\Desktop\p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586" y="4202891"/>
            <a:ext cx="1709313" cy="138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067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491214"/>
              </p:ext>
            </p:extLst>
          </p:nvPr>
        </p:nvGraphicFramePr>
        <p:xfrm>
          <a:off x="467544" y="1421965"/>
          <a:ext cx="8229600" cy="4216400"/>
        </p:xfrm>
        <a:graphic>
          <a:graphicData uri="http://schemas.openxmlformats.org/drawingml/2006/table">
            <a:tbl>
              <a:tblPr firstRow="1" bandRow="1">
                <a:tableStyleId>{5C22544A-7EE6-4342-B048-85BDC9FD1C3A}</a:tableStyleId>
              </a:tblPr>
              <a:tblGrid>
                <a:gridCol w="4104456"/>
                <a:gridCol w="4125144"/>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8</a:t>
                      </a:r>
                      <a:endParaRPr lang="en-GB" dirty="0"/>
                    </a:p>
                  </a:txBody>
                  <a:tcPr/>
                </a:tc>
              </a:tr>
            </a:tbl>
          </a:graphicData>
        </a:graphic>
      </p:graphicFrame>
      <p:pic>
        <p:nvPicPr>
          <p:cNvPr id="7170" name="Picture 2" descr="C:\Users\john\Desktop\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01654"/>
            <a:ext cx="2178943" cy="160686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ohn\Desktop\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484784"/>
            <a:ext cx="1858318" cy="16406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ohn\Desktop\p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171" y="3528194"/>
            <a:ext cx="26193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ohn\Desktop\p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676" y="3564197"/>
            <a:ext cx="2468227" cy="164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62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9122814"/>
              </p:ext>
            </p:extLst>
          </p:nvPr>
        </p:nvGraphicFramePr>
        <p:xfrm>
          <a:off x="467544" y="1268760"/>
          <a:ext cx="8229600" cy="4216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10</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8194" name="Picture 2" descr="C:\Users\john\Desktop\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316" y="1375097"/>
            <a:ext cx="1984724" cy="161009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ohn\Desktop\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765" y="1340768"/>
            <a:ext cx="1079709" cy="16314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ohn\Desktop\p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316" y="3429000"/>
            <a:ext cx="2123435" cy="165156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john\Desktop\p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586" y="3435474"/>
            <a:ext cx="2165472" cy="16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64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5949654"/>
              </p:ext>
            </p:extLst>
          </p:nvPr>
        </p:nvGraphicFramePr>
        <p:xfrm>
          <a:off x="467544" y="1412776"/>
          <a:ext cx="8229600" cy="3883784"/>
        </p:xfrm>
        <a:graphic>
          <a:graphicData uri="http://schemas.openxmlformats.org/drawingml/2006/table">
            <a:tbl>
              <a:tblPr firstRow="1" bandRow="1">
                <a:tableStyleId>{5C22544A-7EE6-4342-B048-85BDC9FD1C3A}</a:tableStyleId>
              </a:tblPr>
              <a:tblGrid>
                <a:gridCol w="4114800"/>
                <a:gridCol w="4114800"/>
              </a:tblGrid>
              <a:tr h="154921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92682">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r h="154921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92682">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9218" name="Picture 2" descr="C:\Users\john\Desktop\p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412775"/>
            <a:ext cx="2097584" cy="154686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ohn\Desktop\p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219" y="1412776"/>
            <a:ext cx="2320300" cy="15468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ohn\Desktop\p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331" y="3356992"/>
            <a:ext cx="2380281" cy="160429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john\Desktop\p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469" y="3356992"/>
            <a:ext cx="1171536" cy="158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64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9718549"/>
              </p:ext>
            </p:extLst>
          </p:nvPr>
        </p:nvGraphicFramePr>
        <p:xfrm>
          <a:off x="467544" y="1268760"/>
          <a:ext cx="8229600" cy="4216400"/>
        </p:xfrm>
        <a:graphic>
          <a:graphicData uri="http://schemas.openxmlformats.org/drawingml/2006/table">
            <a:tbl>
              <a:tblPr firstRow="1" bandRow="1">
                <a:tableStyleId>{5C22544A-7EE6-4342-B048-85BDC9FD1C3A}</a:tableStyleId>
              </a:tblPr>
              <a:tblGrid>
                <a:gridCol w="4176464"/>
                <a:gridCol w="4053136"/>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10242" name="Picture 2" descr="C:\Users\john\Desktop\p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998" y="1313114"/>
            <a:ext cx="1773734" cy="163443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ohn\Desktop\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360714"/>
            <a:ext cx="2394570" cy="15877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john\Desktop\p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429000"/>
            <a:ext cx="2232248" cy="169162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john\Desktop\p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631" y="3429000"/>
            <a:ext cx="26765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6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6873421"/>
              </p:ext>
            </p:extLst>
          </p:nvPr>
        </p:nvGraphicFramePr>
        <p:xfrm>
          <a:off x="457200" y="1600200"/>
          <a:ext cx="8229600" cy="4216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4099" name="Picture 3" descr="C:\Users\john\Desktop\ag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00808"/>
            <a:ext cx="1063210" cy="15977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hn\Desktop\la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390" y="3717032"/>
            <a:ext cx="1081984" cy="174433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ohn\Desktop\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18" y="1668232"/>
            <a:ext cx="1005927" cy="16302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ohn\Desktop\f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140" y="3717032"/>
            <a:ext cx="1303233" cy="177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7149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4</a:t>
            </a:r>
            <a:r>
              <a:rPr lang="en-GB" sz="3200" dirty="0" smtClean="0"/>
              <a:t>00 </a:t>
            </a:r>
            <a:r>
              <a:rPr lang="en-GB" sz="3200" dirty="0" smtClean="0"/>
              <a:t>pts each </a:t>
            </a:r>
            <a:r>
              <a:rPr lang="en-GB" sz="3200" dirty="0" smtClean="0"/>
              <a:t>(</a:t>
            </a:r>
            <a:r>
              <a:rPr lang="en-GB" sz="3200" dirty="0"/>
              <a:t>8</a:t>
            </a:r>
            <a:r>
              <a:rPr lang="en-GB" sz="3200" dirty="0" smtClean="0"/>
              <a:t>,000 </a:t>
            </a:r>
            <a:r>
              <a:rPr lang="en-GB" sz="3200" dirty="0" smtClean="0"/>
              <a:t>for them all)</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177211"/>
              </p:ext>
            </p:extLst>
          </p:nvPr>
        </p:nvGraphicFramePr>
        <p:xfrm>
          <a:off x="457200" y="1196975"/>
          <a:ext cx="8229600" cy="3708400"/>
        </p:xfrm>
        <a:graphic>
          <a:graphicData uri="http://schemas.openxmlformats.org/drawingml/2006/table">
            <a:tbl>
              <a:tblPr firstRow="1" bandRow="1">
                <a:tableStyleId>{5C22544A-7EE6-4342-B048-85BDC9FD1C3A}</a:tableStyleId>
              </a:tblPr>
              <a:tblGrid>
                <a:gridCol w="946448"/>
                <a:gridCol w="3168352"/>
                <a:gridCol w="936104"/>
                <a:gridCol w="3178696"/>
              </a:tblGrid>
              <a:tr h="370840">
                <a:tc>
                  <a:txBody>
                    <a:bodyPr/>
                    <a:lstStyle/>
                    <a:p>
                      <a:pPr algn="ctr"/>
                      <a:r>
                        <a:rPr lang="en-GB" dirty="0" smtClean="0"/>
                        <a:t>1</a:t>
                      </a:r>
                      <a:endParaRPr lang="en-GB" dirty="0"/>
                    </a:p>
                  </a:txBody>
                  <a:tcPr/>
                </a:tc>
                <a:tc>
                  <a:txBody>
                    <a:bodyPr/>
                    <a:lstStyle/>
                    <a:p>
                      <a:pPr algn="ctr"/>
                      <a:r>
                        <a:rPr lang="en-GB" dirty="0" smtClean="0"/>
                        <a:t>Bedfordshire</a:t>
                      </a:r>
                      <a:endParaRPr lang="en-GB" dirty="0"/>
                    </a:p>
                  </a:txBody>
                  <a:tcPr/>
                </a:tc>
                <a:tc>
                  <a:txBody>
                    <a:bodyPr/>
                    <a:lstStyle/>
                    <a:p>
                      <a:pPr algn="ctr"/>
                      <a:r>
                        <a:rPr lang="en-GB" dirty="0" smtClean="0"/>
                        <a:t>11</a:t>
                      </a:r>
                      <a:endParaRPr lang="en-GB" dirty="0"/>
                    </a:p>
                  </a:txBody>
                  <a:tcPr/>
                </a:tc>
                <a:tc>
                  <a:txBody>
                    <a:bodyPr/>
                    <a:lstStyle/>
                    <a:p>
                      <a:pPr algn="ctr"/>
                      <a:r>
                        <a:rPr lang="en-GB" dirty="0" smtClean="0"/>
                        <a:t>Lincolnshire</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Cambridgeshire</a:t>
                      </a:r>
                      <a:endParaRPr lang="en-GB" dirty="0"/>
                    </a:p>
                  </a:txBody>
                  <a:tcPr/>
                </a:tc>
                <a:tc>
                  <a:txBody>
                    <a:bodyPr/>
                    <a:lstStyle/>
                    <a:p>
                      <a:pPr algn="ctr"/>
                      <a:r>
                        <a:rPr lang="en-GB" dirty="0" smtClean="0"/>
                        <a:t>12</a:t>
                      </a:r>
                      <a:endParaRPr lang="en-GB" dirty="0"/>
                    </a:p>
                  </a:txBody>
                  <a:tcPr/>
                </a:tc>
                <a:tc>
                  <a:txBody>
                    <a:bodyPr/>
                    <a:lstStyle/>
                    <a:p>
                      <a:pPr algn="ctr"/>
                      <a:r>
                        <a:rPr lang="en-GB" dirty="0" smtClean="0"/>
                        <a:t>North</a:t>
                      </a:r>
                      <a:r>
                        <a:rPr lang="en-GB" baseline="0" dirty="0" smtClean="0"/>
                        <a:t> Yorkshire</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Cornwall</a:t>
                      </a:r>
                      <a:endParaRPr lang="en-GB" dirty="0"/>
                    </a:p>
                  </a:txBody>
                  <a:tcPr/>
                </a:tc>
                <a:tc>
                  <a:txBody>
                    <a:bodyPr/>
                    <a:lstStyle/>
                    <a:p>
                      <a:pPr algn="ctr"/>
                      <a:r>
                        <a:rPr lang="en-GB" dirty="0" smtClean="0"/>
                        <a:t>13</a:t>
                      </a:r>
                      <a:endParaRPr lang="en-GB" dirty="0"/>
                    </a:p>
                  </a:txBody>
                  <a:tcPr/>
                </a:tc>
                <a:tc>
                  <a:txBody>
                    <a:bodyPr/>
                    <a:lstStyle/>
                    <a:p>
                      <a:pPr algn="ctr"/>
                      <a:r>
                        <a:rPr lang="en-GB" dirty="0" smtClean="0"/>
                        <a:t>Nottinghamshire</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Cumbria</a:t>
                      </a:r>
                      <a:endParaRPr lang="en-GB" dirty="0"/>
                    </a:p>
                  </a:txBody>
                  <a:tcPr/>
                </a:tc>
                <a:tc>
                  <a:txBody>
                    <a:bodyPr/>
                    <a:lstStyle/>
                    <a:p>
                      <a:pPr algn="ctr"/>
                      <a:r>
                        <a:rPr lang="en-GB" dirty="0" smtClean="0"/>
                        <a:t>14</a:t>
                      </a:r>
                      <a:endParaRPr lang="en-GB" dirty="0"/>
                    </a:p>
                  </a:txBody>
                  <a:tcPr/>
                </a:tc>
                <a:tc>
                  <a:txBody>
                    <a:bodyPr/>
                    <a:lstStyle/>
                    <a:p>
                      <a:pPr algn="ctr"/>
                      <a:r>
                        <a:rPr lang="en-GB" dirty="0" smtClean="0"/>
                        <a:t>Oxfordshire</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Derbyshire</a:t>
                      </a:r>
                      <a:endParaRPr lang="en-GB" dirty="0"/>
                    </a:p>
                  </a:txBody>
                  <a:tcPr/>
                </a:tc>
                <a:tc>
                  <a:txBody>
                    <a:bodyPr/>
                    <a:lstStyle/>
                    <a:p>
                      <a:pPr algn="ctr"/>
                      <a:r>
                        <a:rPr lang="en-GB" dirty="0" smtClean="0"/>
                        <a:t>15</a:t>
                      </a:r>
                      <a:endParaRPr lang="en-GB" dirty="0"/>
                    </a:p>
                  </a:txBody>
                  <a:tcPr/>
                </a:tc>
                <a:tc>
                  <a:txBody>
                    <a:bodyPr/>
                    <a:lstStyle/>
                    <a:p>
                      <a:pPr algn="ctr"/>
                      <a:r>
                        <a:rPr lang="en-GB" dirty="0" smtClean="0"/>
                        <a:t>Shropshire</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Dorset</a:t>
                      </a:r>
                      <a:endParaRPr lang="en-GB" dirty="0"/>
                    </a:p>
                  </a:txBody>
                  <a:tcPr/>
                </a:tc>
                <a:tc>
                  <a:txBody>
                    <a:bodyPr/>
                    <a:lstStyle/>
                    <a:p>
                      <a:pPr algn="ctr"/>
                      <a:r>
                        <a:rPr lang="en-GB" dirty="0" smtClean="0"/>
                        <a:t>16</a:t>
                      </a:r>
                      <a:endParaRPr lang="en-GB" dirty="0"/>
                    </a:p>
                  </a:txBody>
                  <a:tcPr/>
                </a:tc>
                <a:tc>
                  <a:txBody>
                    <a:bodyPr/>
                    <a:lstStyle/>
                    <a:p>
                      <a:pPr algn="ctr"/>
                      <a:r>
                        <a:rPr lang="en-GB" dirty="0" smtClean="0"/>
                        <a:t>Staffordshire</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East Sussex</a:t>
                      </a:r>
                      <a:endParaRPr lang="en-GB" dirty="0"/>
                    </a:p>
                  </a:txBody>
                  <a:tcPr/>
                </a:tc>
                <a:tc>
                  <a:txBody>
                    <a:bodyPr/>
                    <a:lstStyle/>
                    <a:p>
                      <a:pPr algn="ctr"/>
                      <a:r>
                        <a:rPr lang="en-GB" dirty="0" smtClean="0"/>
                        <a:t>17</a:t>
                      </a:r>
                      <a:endParaRPr lang="en-GB" dirty="0"/>
                    </a:p>
                  </a:txBody>
                  <a:tcPr/>
                </a:tc>
                <a:tc>
                  <a:txBody>
                    <a:bodyPr/>
                    <a:lstStyle/>
                    <a:p>
                      <a:pPr algn="ctr"/>
                      <a:r>
                        <a:rPr lang="en-GB" dirty="0" smtClean="0"/>
                        <a:t>Suffolk</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Greater Manchester</a:t>
                      </a:r>
                      <a:endParaRPr lang="en-GB" dirty="0"/>
                    </a:p>
                  </a:txBody>
                  <a:tcPr/>
                </a:tc>
                <a:tc>
                  <a:txBody>
                    <a:bodyPr/>
                    <a:lstStyle/>
                    <a:p>
                      <a:pPr algn="ctr"/>
                      <a:r>
                        <a:rPr lang="en-GB" dirty="0" smtClean="0"/>
                        <a:t>18</a:t>
                      </a:r>
                      <a:endParaRPr lang="en-GB" dirty="0"/>
                    </a:p>
                  </a:txBody>
                  <a:tcPr/>
                </a:tc>
                <a:tc>
                  <a:txBody>
                    <a:bodyPr/>
                    <a:lstStyle/>
                    <a:p>
                      <a:pPr algn="ctr"/>
                      <a:r>
                        <a:rPr lang="en-GB" dirty="0" smtClean="0"/>
                        <a:t>Surrey</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Kent</a:t>
                      </a:r>
                      <a:endParaRPr lang="en-GB" dirty="0"/>
                    </a:p>
                  </a:txBody>
                  <a:tcPr/>
                </a:tc>
                <a:tc>
                  <a:txBody>
                    <a:bodyPr/>
                    <a:lstStyle/>
                    <a:p>
                      <a:pPr algn="ctr"/>
                      <a:r>
                        <a:rPr lang="en-GB" dirty="0" smtClean="0"/>
                        <a:t>19</a:t>
                      </a:r>
                      <a:endParaRPr lang="en-GB" dirty="0"/>
                    </a:p>
                  </a:txBody>
                  <a:tcPr/>
                </a:tc>
                <a:tc>
                  <a:txBody>
                    <a:bodyPr/>
                    <a:lstStyle/>
                    <a:p>
                      <a:pPr algn="ctr"/>
                      <a:r>
                        <a:rPr lang="en-GB" dirty="0" smtClean="0"/>
                        <a:t>Tyne</a:t>
                      </a:r>
                      <a:r>
                        <a:rPr lang="en-GB" baseline="0" dirty="0" smtClean="0"/>
                        <a:t> &amp; Wear</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Lancashire</a:t>
                      </a:r>
                      <a:endParaRPr lang="en-GB" dirty="0"/>
                    </a:p>
                  </a:txBody>
                  <a:tcPr/>
                </a:tc>
                <a:tc>
                  <a:txBody>
                    <a:bodyPr/>
                    <a:lstStyle/>
                    <a:p>
                      <a:pPr algn="ctr"/>
                      <a:r>
                        <a:rPr lang="en-GB" dirty="0" smtClean="0"/>
                        <a:t>20</a:t>
                      </a:r>
                      <a:endParaRPr lang="en-GB" dirty="0"/>
                    </a:p>
                  </a:txBody>
                  <a:tcPr/>
                </a:tc>
                <a:tc>
                  <a:txBody>
                    <a:bodyPr/>
                    <a:lstStyle/>
                    <a:p>
                      <a:pPr algn="ctr"/>
                      <a:r>
                        <a:rPr lang="en-GB" dirty="0" smtClean="0"/>
                        <a:t>Wiltshire</a:t>
                      </a:r>
                      <a:endParaRPr lang="en-GB" dirty="0"/>
                    </a:p>
                  </a:txBody>
                  <a:tcPr/>
                </a:tc>
              </a:tr>
            </a:tbl>
          </a:graphicData>
        </a:graphic>
      </p:graphicFrame>
    </p:spTree>
    <p:extLst>
      <p:ext uri="{BB962C8B-B14F-4D97-AF65-F5344CB8AC3E}">
        <p14:creationId xmlns:p14="http://schemas.microsoft.com/office/powerpoint/2010/main" val="25754423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meet, or even surpass, the overall target of 21,000 points?</a:t>
            </a:r>
          </a:p>
          <a:p>
            <a:pPr marL="0" indent="0" algn="ctr">
              <a:buNone/>
            </a:pPr>
            <a:endParaRPr lang="en-GB" dirty="0"/>
          </a:p>
          <a:p>
            <a:pPr marL="0" indent="0" algn="ctr">
              <a:buNone/>
            </a:pPr>
            <a:r>
              <a:rPr lang="en-GB" dirty="0" smtClean="0"/>
              <a:t>You are now in the final furlong and finish with 10 ‘Winner Takes All’ questions. You can gamble up to half your points on each question. </a:t>
            </a:r>
          </a:p>
          <a:p>
            <a:pPr marL="0" indent="0" algn="ctr">
              <a:buNone/>
            </a:pPr>
            <a:endParaRPr lang="en-GB" dirty="0"/>
          </a:p>
          <a:p>
            <a:pPr marL="0" indent="0" algn="ctr">
              <a:buNone/>
            </a:pPr>
            <a:r>
              <a:rPr lang="en-GB" dirty="0" smtClean="0"/>
              <a:t>Can you reach the final target of 40,000 points?</a:t>
            </a:r>
            <a:endParaRPr lang="en-GB" dirty="0"/>
          </a:p>
        </p:txBody>
      </p:sp>
    </p:spTree>
    <p:extLst>
      <p:ext uri="{BB962C8B-B14F-4D97-AF65-F5344CB8AC3E}">
        <p14:creationId xmlns:p14="http://schemas.microsoft.com/office/powerpoint/2010/main" val="3623541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418840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5 </a:t>
                      </a:r>
                      <a:r>
                        <a:rPr lang="en-GB" sz="2400" dirty="0" err="1" smtClean="0"/>
                        <a:t>ft</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 </a:t>
                      </a:r>
                      <a:r>
                        <a:rPr lang="en-GB" sz="2400" dirty="0" err="1" smtClean="0"/>
                        <a:t>ft</a:t>
                      </a:r>
                      <a:r>
                        <a:rPr lang="en-GB" sz="2400" dirty="0" smtClean="0"/>
                        <a:t> 2 ins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5 </a:t>
                      </a:r>
                      <a:r>
                        <a:rPr lang="en-GB" sz="2400" dirty="0" err="1" smtClean="0"/>
                        <a:t>ft</a:t>
                      </a:r>
                      <a:r>
                        <a:rPr lang="en-GB" sz="2400" dirty="0" smtClean="0"/>
                        <a:t> 4 ins</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5 </a:t>
                      </a:r>
                      <a:r>
                        <a:rPr lang="en-GB" sz="2400" dirty="0" err="1" smtClean="0"/>
                        <a:t>ft</a:t>
                      </a:r>
                      <a:r>
                        <a:rPr lang="en-GB" sz="2400" dirty="0" smtClean="0"/>
                        <a:t> 6 ins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5 </a:t>
                      </a:r>
                      <a:r>
                        <a:rPr lang="en-GB" sz="2400" dirty="0" err="1" smtClean="0"/>
                        <a:t>ft</a:t>
                      </a:r>
                      <a:r>
                        <a:rPr lang="en-GB" sz="2400" dirty="0" smtClean="0"/>
                        <a:t> 7 ins</a:t>
                      </a:r>
                      <a:endParaRPr lang="en-GB" sz="2400" dirty="0"/>
                    </a:p>
                  </a:txBody>
                  <a:tcPr/>
                </a:tc>
              </a:tr>
            </a:tbl>
          </a:graphicData>
        </a:graphic>
      </p:graphicFrame>
      <p:sp>
        <p:nvSpPr>
          <p:cNvPr id="3" name="TextBox 2"/>
          <p:cNvSpPr txBox="1"/>
          <p:nvPr/>
        </p:nvSpPr>
        <p:spPr>
          <a:xfrm>
            <a:off x="1907704" y="1556792"/>
            <a:ext cx="4104456" cy="584775"/>
          </a:xfrm>
          <a:prstGeom prst="rect">
            <a:avLst/>
          </a:prstGeom>
          <a:noFill/>
        </p:spPr>
        <p:txBody>
          <a:bodyPr wrap="square" rtlCol="0">
            <a:spAutoFit/>
          </a:bodyPr>
          <a:lstStyle/>
          <a:p>
            <a:r>
              <a:rPr lang="en-GB" sz="3200" dirty="0" smtClean="0"/>
              <a:t>How tall is the Queen?</a:t>
            </a:r>
            <a:endParaRPr lang="en-GB" sz="3200" dirty="0"/>
          </a:p>
        </p:txBody>
      </p:sp>
      <p:pic>
        <p:nvPicPr>
          <p:cNvPr id="14338" name="Picture 2" descr="C:\Users\john\Desktop\qu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1" y="565169"/>
            <a:ext cx="1512168" cy="165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8035723"/>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5 </a:t>
                      </a:r>
                      <a:r>
                        <a:rPr lang="en-GB" sz="2400" dirty="0" err="1" smtClean="0"/>
                        <a:t>ft</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 </a:t>
                      </a:r>
                      <a:r>
                        <a:rPr lang="en-GB" sz="2400" dirty="0" err="1" smtClean="0"/>
                        <a:t>ft</a:t>
                      </a:r>
                      <a:r>
                        <a:rPr lang="en-GB" sz="2400" dirty="0" smtClean="0"/>
                        <a:t> 2 ins</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smtClean="0">
                          <a:solidFill>
                            <a:srgbClr val="FF0000"/>
                          </a:solidFill>
                        </a:rPr>
                        <a:t>5 </a:t>
                      </a:r>
                      <a:r>
                        <a:rPr lang="en-GB" sz="2400" dirty="0" err="1" smtClean="0">
                          <a:solidFill>
                            <a:srgbClr val="FF0000"/>
                          </a:solidFill>
                        </a:rPr>
                        <a:t>ft</a:t>
                      </a:r>
                      <a:r>
                        <a:rPr lang="en-GB" sz="2400" dirty="0" smtClean="0">
                          <a:solidFill>
                            <a:srgbClr val="FF0000"/>
                          </a:solidFill>
                        </a:rPr>
                        <a:t> 4 ins</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 5 </a:t>
                      </a:r>
                      <a:r>
                        <a:rPr lang="en-GB" sz="2400" dirty="0" err="1" smtClean="0"/>
                        <a:t>ft</a:t>
                      </a:r>
                      <a:r>
                        <a:rPr lang="en-GB" sz="2400" dirty="0" smtClean="0"/>
                        <a:t> 6 ins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 5 </a:t>
                      </a:r>
                      <a:r>
                        <a:rPr lang="en-GB" sz="2400" dirty="0" err="1" smtClean="0"/>
                        <a:t>ft</a:t>
                      </a:r>
                      <a:r>
                        <a:rPr lang="en-GB" sz="2400" dirty="0" smtClean="0"/>
                        <a:t> 7 ins</a:t>
                      </a:r>
                      <a:endParaRPr lang="en-GB" sz="2400" dirty="0"/>
                    </a:p>
                  </a:txBody>
                  <a:tcPr/>
                </a:tc>
              </a:tr>
            </a:tbl>
          </a:graphicData>
        </a:graphic>
      </p:graphicFrame>
      <p:sp>
        <p:nvSpPr>
          <p:cNvPr id="3" name="TextBox 2"/>
          <p:cNvSpPr txBox="1"/>
          <p:nvPr/>
        </p:nvSpPr>
        <p:spPr>
          <a:xfrm>
            <a:off x="2051720" y="1556792"/>
            <a:ext cx="5328592" cy="584775"/>
          </a:xfrm>
          <a:prstGeom prst="rect">
            <a:avLst/>
          </a:prstGeom>
          <a:noFill/>
        </p:spPr>
        <p:txBody>
          <a:bodyPr wrap="square" rtlCol="0">
            <a:spAutoFit/>
          </a:bodyPr>
          <a:lstStyle/>
          <a:p>
            <a:r>
              <a:rPr lang="en-GB" sz="3200" dirty="0" smtClean="0"/>
              <a:t>How tall is the Queen?</a:t>
            </a:r>
            <a:endParaRPr lang="en-GB" sz="32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502264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1547665" y="980728"/>
            <a:ext cx="4896544" cy="830997"/>
          </a:xfrm>
          <a:prstGeom prst="rect">
            <a:avLst/>
          </a:prstGeom>
          <a:noFill/>
        </p:spPr>
        <p:txBody>
          <a:bodyPr wrap="square" rtlCol="0">
            <a:spAutoFit/>
          </a:bodyPr>
          <a:lstStyle/>
          <a:p>
            <a:r>
              <a:rPr lang="en-GB" sz="2400" dirty="0" smtClean="0"/>
              <a:t>How many of the Seven Wonders of the Ancient World still exist today?</a:t>
            </a:r>
            <a:endParaRPr lang="en-GB" sz="2400" dirty="0"/>
          </a:p>
        </p:txBody>
      </p:sp>
      <p:pic>
        <p:nvPicPr>
          <p:cNvPr id="17410" name="Picture 2" descr="C:\Users\john\Desktop\gard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4664"/>
            <a:ext cx="2628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760977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1</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1619672" y="332656"/>
            <a:ext cx="5976664" cy="2092881"/>
          </a:xfrm>
          <a:prstGeom prst="rect">
            <a:avLst/>
          </a:prstGeom>
          <a:noFill/>
        </p:spPr>
        <p:txBody>
          <a:bodyPr wrap="square" rtlCol="0">
            <a:spAutoFit/>
          </a:bodyPr>
          <a:lstStyle/>
          <a:p>
            <a:r>
              <a:rPr lang="en-GB" sz="1600" dirty="0" smtClean="0">
                <a:hlinkClick r:id="rId2" action="ppaction://hlinkfile"/>
              </a:rPr>
              <a:t>Great Pyramid of Giza</a:t>
            </a:r>
            <a:r>
              <a:rPr lang="en-GB" sz="1600" dirty="0" smtClean="0"/>
              <a:t>                                                          EXISTS</a:t>
            </a:r>
          </a:p>
          <a:p>
            <a:r>
              <a:rPr lang="en-GB" sz="1600" dirty="0" smtClean="0">
                <a:hlinkClick r:id="rId3" action="ppaction://hlinkfile"/>
              </a:rPr>
              <a:t>Hanging Gardens of Babylon</a:t>
            </a:r>
            <a:r>
              <a:rPr lang="en-GB" sz="1600" dirty="0" smtClean="0"/>
              <a:t>                                              VANISHED  </a:t>
            </a:r>
          </a:p>
          <a:p>
            <a:r>
              <a:rPr lang="en-GB" sz="1600" dirty="0" smtClean="0">
                <a:hlinkClick r:id="rId4" action="ppaction://hlinkfile"/>
              </a:rPr>
              <a:t>Statue of Zeus at Olympia</a:t>
            </a:r>
            <a:r>
              <a:rPr lang="en-GB" sz="1600" dirty="0" smtClean="0"/>
              <a:t>                                                   VANISHED</a:t>
            </a:r>
          </a:p>
          <a:p>
            <a:r>
              <a:rPr lang="en-GB" sz="1600" dirty="0" smtClean="0">
                <a:hlinkClick r:id="rId5" action="ppaction://hlinkfile" tooltip="Temple of Artemis"/>
              </a:rPr>
              <a:t>Temple of Artemis at Ephesus</a:t>
            </a:r>
            <a:r>
              <a:rPr lang="en-GB" sz="1600" dirty="0" smtClean="0"/>
              <a:t>                                            VANISHED</a:t>
            </a:r>
          </a:p>
          <a:p>
            <a:r>
              <a:rPr lang="en-GB" sz="1600" dirty="0" smtClean="0">
                <a:hlinkClick r:id="rId6" action="ppaction://hlinkfile" tooltip="Mausoleum of Halicarnassus"/>
              </a:rPr>
              <a:t>Mausoleum of </a:t>
            </a:r>
            <a:r>
              <a:rPr lang="en-GB" sz="1600" dirty="0" err="1" smtClean="0">
                <a:hlinkClick r:id="rId6" action="ppaction://hlinkfile" tooltip="Mausoleum of Halicarnassus"/>
              </a:rPr>
              <a:t>Maussollos</a:t>
            </a:r>
            <a:r>
              <a:rPr lang="en-GB" sz="1600" dirty="0" smtClean="0">
                <a:hlinkClick r:id="rId6" action="ppaction://hlinkfile" tooltip="Mausoleum of Halicarnassus"/>
              </a:rPr>
              <a:t> at Halicarnassus</a:t>
            </a:r>
            <a:r>
              <a:rPr lang="en-GB" sz="1600" dirty="0" smtClean="0"/>
              <a:t>                    VANISHED</a:t>
            </a:r>
          </a:p>
          <a:p>
            <a:r>
              <a:rPr lang="en-GB" sz="1600" dirty="0" smtClean="0">
                <a:hlinkClick r:id="rId7" action="ppaction://hlinkfile"/>
              </a:rPr>
              <a:t>Colossus of Rhodes</a:t>
            </a:r>
            <a:r>
              <a:rPr lang="en-GB" sz="1600" dirty="0" smtClean="0"/>
              <a:t>                                                              VANISHED</a:t>
            </a:r>
          </a:p>
          <a:p>
            <a:r>
              <a:rPr lang="en-GB" sz="1600" dirty="0" smtClean="0">
                <a:hlinkClick r:id="rId8" action="ppaction://hlinkfile"/>
              </a:rPr>
              <a:t>Lighthouse of Alexandria</a:t>
            </a:r>
            <a:r>
              <a:rPr lang="en-GB" sz="1600" dirty="0" smtClean="0"/>
              <a:t>                                                     VANISHED</a:t>
            </a:r>
          </a:p>
          <a:p>
            <a:r>
              <a:rPr lang="en-GB" dirty="0" smtClean="0"/>
              <a:t>   </a:t>
            </a:r>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182159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Mel B</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Mel C</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Emma </a:t>
                      </a:r>
                      <a:r>
                        <a:rPr lang="en-GB" sz="2400" dirty="0" err="1" smtClean="0"/>
                        <a:t>Bunton</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Posh Spice</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Geri </a:t>
                      </a:r>
                      <a:r>
                        <a:rPr lang="en-GB" sz="2400" dirty="0" err="1" smtClean="0"/>
                        <a:t>Halliwell</a:t>
                      </a:r>
                      <a:endParaRPr lang="en-GB" sz="2400" dirty="0"/>
                    </a:p>
                  </a:txBody>
                  <a:tcPr/>
                </a:tc>
              </a:tr>
            </a:tbl>
          </a:graphicData>
        </a:graphic>
      </p:graphicFrame>
      <p:sp>
        <p:nvSpPr>
          <p:cNvPr id="3" name="TextBox 2"/>
          <p:cNvSpPr txBox="1"/>
          <p:nvPr/>
        </p:nvSpPr>
        <p:spPr>
          <a:xfrm>
            <a:off x="1547665" y="1052736"/>
            <a:ext cx="4392488" cy="1200329"/>
          </a:xfrm>
          <a:prstGeom prst="rect">
            <a:avLst/>
          </a:prstGeom>
          <a:noFill/>
        </p:spPr>
        <p:txBody>
          <a:bodyPr wrap="square" rtlCol="0">
            <a:spAutoFit/>
          </a:bodyPr>
          <a:lstStyle/>
          <a:p>
            <a:r>
              <a:rPr lang="en-GB" sz="2400" dirty="0" smtClean="0"/>
              <a:t>If the Spice Girls were placed in order of their age, who would be in the middle?</a:t>
            </a:r>
            <a:endParaRPr lang="en-GB" sz="2400" dirty="0"/>
          </a:p>
        </p:txBody>
      </p:sp>
      <p:pic>
        <p:nvPicPr>
          <p:cNvPr id="18434" name="Picture 2" descr="C:\Users\john\Desktop\sp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3" y="348519"/>
            <a:ext cx="1862345" cy="187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021501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Mel B 29</a:t>
                      </a:r>
                      <a:r>
                        <a:rPr lang="en-GB" sz="2400" baseline="30000" dirty="0" smtClean="0"/>
                        <a:t>th</a:t>
                      </a:r>
                      <a:r>
                        <a:rPr lang="en-GB" sz="2400" dirty="0" smtClean="0"/>
                        <a:t> May 1975</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Mel C 12</a:t>
                      </a:r>
                      <a:r>
                        <a:rPr lang="en-GB" sz="2400" baseline="30000" dirty="0" smtClean="0"/>
                        <a:t>th</a:t>
                      </a:r>
                      <a:r>
                        <a:rPr lang="en-GB" sz="2400" dirty="0" smtClean="0"/>
                        <a:t> Jan 1974</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Emma </a:t>
                      </a:r>
                      <a:r>
                        <a:rPr lang="en-GB" sz="2400" dirty="0" err="1" smtClean="0"/>
                        <a:t>Bunton</a:t>
                      </a:r>
                      <a:r>
                        <a:rPr lang="en-GB" sz="2400" dirty="0" smtClean="0"/>
                        <a:t> 21</a:t>
                      </a:r>
                      <a:r>
                        <a:rPr lang="en-GB" sz="2400" baseline="30000" dirty="0" smtClean="0"/>
                        <a:t>st</a:t>
                      </a:r>
                      <a:r>
                        <a:rPr lang="en-GB" sz="2400" dirty="0" smtClean="0"/>
                        <a:t> Jan 1976</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Posh Spice 17</a:t>
                      </a:r>
                      <a:r>
                        <a:rPr lang="en-GB" sz="2400" baseline="30000" dirty="0" smtClean="0">
                          <a:solidFill>
                            <a:srgbClr val="FF0000"/>
                          </a:solidFill>
                        </a:rPr>
                        <a:t>th</a:t>
                      </a:r>
                      <a:r>
                        <a:rPr lang="en-GB" sz="2400" dirty="0" smtClean="0">
                          <a:solidFill>
                            <a:srgbClr val="FF0000"/>
                          </a:solidFill>
                        </a:rPr>
                        <a:t> April 1974</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Geri </a:t>
                      </a:r>
                      <a:r>
                        <a:rPr lang="en-GB" sz="2400" dirty="0" err="1" smtClean="0"/>
                        <a:t>Halliwell</a:t>
                      </a:r>
                      <a:r>
                        <a:rPr lang="en-GB" sz="2400" dirty="0" smtClean="0"/>
                        <a:t> 6</a:t>
                      </a:r>
                      <a:r>
                        <a:rPr lang="en-GB" sz="2400" baseline="30000" dirty="0" smtClean="0"/>
                        <a:t>th</a:t>
                      </a:r>
                      <a:r>
                        <a:rPr lang="en-GB" sz="2400" dirty="0" smtClean="0"/>
                        <a:t> August 1972</a:t>
                      </a:r>
                      <a:endParaRPr lang="en-GB" sz="2400" dirty="0"/>
                    </a:p>
                  </a:txBody>
                  <a:tcPr/>
                </a:tc>
              </a:tr>
            </a:tbl>
          </a:graphicData>
        </a:graphic>
      </p:graphicFrame>
      <p:sp>
        <p:nvSpPr>
          <p:cNvPr id="3" name="TextBox 2"/>
          <p:cNvSpPr txBox="1"/>
          <p:nvPr/>
        </p:nvSpPr>
        <p:spPr>
          <a:xfrm>
            <a:off x="1907704" y="836712"/>
            <a:ext cx="4536504" cy="1384995"/>
          </a:xfrm>
          <a:prstGeom prst="rect">
            <a:avLst/>
          </a:prstGeom>
          <a:noFill/>
        </p:spPr>
        <p:txBody>
          <a:bodyPr wrap="square" rtlCol="0">
            <a:spAutoFit/>
          </a:bodyPr>
          <a:lstStyle/>
          <a:p>
            <a:r>
              <a:rPr lang="en-GB" sz="2800" dirty="0" smtClean="0"/>
              <a:t>If the Spice Girls were placed in age order, who would be in the middle?</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1935051"/>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Daniel</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Ezekiel</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Joel</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Jonah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Obadiah</a:t>
                      </a:r>
                      <a:endParaRPr lang="en-GB" sz="2400" dirty="0"/>
                    </a:p>
                  </a:txBody>
                  <a:tcPr/>
                </a:tc>
              </a:tr>
            </a:tbl>
          </a:graphicData>
        </a:graphic>
      </p:graphicFrame>
      <p:sp>
        <p:nvSpPr>
          <p:cNvPr id="3" name="TextBox 2"/>
          <p:cNvSpPr txBox="1"/>
          <p:nvPr/>
        </p:nvSpPr>
        <p:spPr>
          <a:xfrm>
            <a:off x="1691680" y="908720"/>
            <a:ext cx="4680520" cy="954107"/>
          </a:xfrm>
          <a:prstGeom prst="rect">
            <a:avLst/>
          </a:prstGeom>
          <a:noFill/>
        </p:spPr>
        <p:txBody>
          <a:bodyPr wrap="square" rtlCol="0">
            <a:spAutoFit/>
          </a:bodyPr>
          <a:lstStyle/>
          <a:p>
            <a:r>
              <a:rPr lang="en-GB" sz="2800" dirty="0" smtClean="0"/>
              <a:t>Which of these books occur earliest in the Old Testament?</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917310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Daniel</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Ezekiel</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Joel</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Jonah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Obadiah</a:t>
                      </a:r>
                      <a:endParaRPr lang="en-GB" sz="2400" dirty="0"/>
                    </a:p>
                  </a:txBody>
                  <a:tcPr/>
                </a:tc>
              </a:tr>
            </a:tbl>
          </a:graphicData>
        </a:graphic>
      </p:graphicFrame>
      <p:sp>
        <p:nvSpPr>
          <p:cNvPr id="3" name="TextBox 2"/>
          <p:cNvSpPr txBox="1"/>
          <p:nvPr/>
        </p:nvSpPr>
        <p:spPr>
          <a:xfrm>
            <a:off x="1763688" y="1124744"/>
            <a:ext cx="5328592" cy="954107"/>
          </a:xfrm>
          <a:prstGeom prst="rect">
            <a:avLst/>
          </a:prstGeom>
          <a:noFill/>
        </p:spPr>
        <p:txBody>
          <a:bodyPr wrap="square" rtlCol="0">
            <a:spAutoFit/>
          </a:bodyPr>
          <a:lstStyle/>
          <a:p>
            <a:r>
              <a:rPr lang="en-GB" sz="2800" dirty="0" smtClean="0"/>
              <a:t>Which of these books occur earliest in the Old Testament?</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Book Authors 50 pts each </a:t>
            </a:r>
            <a:r>
              <a:rPr lang="en-GB" sz="3200" dirty="0" smtClean="0"/>
              <a:t>10</a:t>
            </a:r>
            <a:r>
              <a:rPr lang="en-GB" sz="3200" dirty="0" smtClean="0"/>
              <a:t>00 </a:t>
            </a:r>
            <a:r>
              <a:rPr lang="en-GB" sz="3200" dirty="0" smtClean="0"/>
              <a:t>for the lot</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071109"/>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090464"/>
                <a:gridCol w="3024336"/>
                <a:gridCol w="1080120"/>
                <a:gridCol w="3034680"/>
              </a:tblGrid>
              <a:tr h="370840">
                <a:tc>
                  <a:txBody>
                    <a:bodyPr/>
                    <a:lstStyle/>
                    <a:p>
                      <a:pPr algn="ctr"/>
                      <a:r>
                        <a:rPr lang="en-GB" dirty="0" smtClean="0"/>
                        <a:t>1</a:t>
                      </a:r>
                      <a:endParaRPr lang="en-GB" dirty="0"/>
                    </a:p>
                  </a:txBody>
                  <a:tcPr/>
                </a:tc>
                <a:tc>
                  <a:txBody>
                    <a:bodyPr/>
                    <a:lstStyle/>
                    <a:p>
                      <a:pPr algn="ctr"/>
                      <a:r>
                        <a:rPr lang="en-GB" dirty="0" smtClean="0"/>
                        <a:t>Robert Louis Stevenson</a:t>
                      </a:r>
                      <a:endParaRPr lang="en-GB" dirty="0"/>
                    </a:p>
                  </a:txBody>
                  <a:tcPr/>
                </a:tc>
                <a:tc>
                  <a:txBody>
                    <a:bodyPr/>
                    <a:lstStyle/>
                    <a:p>
                      <a:pPr algn="ctr"/>
                      <a:r>
                        <a:rPr lang="en-GB" dirty="0" smtClean="0"/>
                        <a:t>11</a:t>
                      </a:r>
                      <a:endParaRPr lang="en-GB" dirty="0"/>
                    </a:p>
                  </a:txBody>
                  <a:tcPr/>
                </a:tc>
                <a:tc>
                  <a:txBody>
                    <a:bodyPr/>
                    <a:lstStyle/>
                    <a:p>
                      <a:pPr algn="ctr"/>
                      <a:r>
                        <a:rPr lang="en-GB" dirty="0" smtClean="0"/>
                        <a:t>Shirley Hughes</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John Bunyan</a:t>
                      </a:r>
                      <a:endParaRPr lang="en-GB" dirty="0"/>
                    </a:p>
                  </a:txBody>
                  <a:tcPr/>
                </a:tc>
                <a:tc>
                  <a:txBody>
                    <a:bodyPr/>
                    <a:lstStyle/>
                    <a:p>
                      <a:pPr algn="ctr"/>
                      <a:r>
                        <a:rPr lang="en-GB" dirty="0" smtClean="0"/>
                        <a:t>12</a:t>
                      </a:r>
                      <a:endParaRPr lang="en-GB" dirty="0"/>
                    </a:p>
                  </a:txBody>
                  <a:tcPr/>
                </a:tc>
                <a:tc>
                  <a:txBody>
                    <a:bodyPr/>
                    <a:lstStyle/>
                    <a:p>
                      <a:pPr algn="ctr"/>
                      <a:r>
                        <a:rPr lang="en-GB" dirty="0" smtClean="0"/>
                        <a:t>Emily Bronte</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Charles Dickens</a:t>
                      </a:r>
                      <a:endParaRPr lang="en-GB" dirty="0"/>
                    </a:p>
                  </a:txBody>
                  <a:tcPr/>
                </a:tc>
                <a:tc>
                  <a:txBody>
                    <a:bodyPr/>
                    <a:lstStyle/>
                    <a:p>
                      <a:pPr algn="ctr"/>
                      <a:r>
                        <a:rPr lang="en-GB" dirty="0" smtClean="0"/>
                        <a:t>13</a:t>
                      </a:r>
                      <a:endParaRPr lang="en-GB" dirty="0"/>
                    </a:p>
                  </a:txBody>
                  <a:tcPr/>
                </a:tc>
                <a:tc>
                  <a:txBody>
                    <a:bodyPr/>
                    <a:lstStyle/>
                    <a:p>
                      <a:pPr algn="ctr"/>
                      <a:r>
                        <a:rPr lang="en-GB" dirty="0" smtClean="0"/>
                        <a:t>Robert Louis Stevenson</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Michael</a:t>
                      </a:r>
                      <a:r>
                        <a:rPr lang="en-GB" baseline="0" dirty="0" smtClean="0"/>
                        <a:t> Bond</a:t>
                      </a:r>
                      <a:endParaRPr lang="en-GB" dirty="0"/>
                    </a:p>
                  </a:txBody>
                  <a:tcPr/>
                </a:tc>
                <a:tc>
                  <a:txBody>
                    <a:bodyPr/>
                    <a:lstStyle/>
                    <a:p>
                      <a:pPr algn="ctr"/>
                      <a:r>
                        <a:rPr lang="en-GB" dirty="0" smtClean="0"/>
                        <a:t>14</a:t>
                      </a:r>
                      <a:endParaRPr lang="en-GB" dirty="0"/>
                    </a:p>
                  </a:txBody>
                  <a:tcPr/>
                </a:tc>
                <a:tc>
                  <a:txBody>
                    <a:bodyPr/>
                    <a:lstStyle/>
                    <a:p>
                      <a:pPr algn="ctr"/>
                      <a:r>
                        <a:rPr lang="en-GB" dirty="0" smtClean="0"/>
                        <a:t>John Buchan</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Shirley</a:t>
                      </a:r>
                      <a:r>
                        <a:rPr lang="en-GB" baseline="0" dirty="0" smtClean="0"/>
                        <a:t> Hughes</a:t>
                      </a:r>
                      <a:endParaRPr lang="en-GB" dirty="0"/>
                    </a:p>
                  </a:txBody>
                  <a:tcPr/>
                </a:tc>
                <a:tc>
                  <a:txBody>
                    <a:bodyPr/>
                    <a:lstStyle/>
                    <a:p>
                      <a:pPr algn="ctr"/>
                      <a:r>
                        <a:rPr lang="en-GB" dirty="0" smtClean="0"/>
                        <a:t>15</a:t>
                      </a:r>
                      <a:endParaRPr lang="en-GB" dirty="0"/>
                    </a:p>
                  </a:txBody>
                  <a:tcPr/>
                </a:tc>
                <a:tc>
                  <a:txBody>
                    <a:bodyPr/>
                    <a:lstStyle/>
                    <a:p>
                      <a:pPr algn="ctr"/>
                      <a:r>
                        <a:rPr lang="en-GB" dirty="0" smtClean="0"/>
                        <a:t>Agatha Christie</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Charlotte Bronte</a:t>
                      </a:r>
                      <a:endParaRPr lang="en-GB" dirty="0"/>
                    </a:p>
                  </a:txBody>
                  <a:tcPr/>
                </a:tc>
                <a:tc>
                  <a:txBody>
                    <a:bodyPr/>
                    <a:lstStyle/>
                    <a:p>
                      <a:pPr algn="ctr"/>
                      <a:r>
                        <a:rPr lang="en-GB" dirty="0" smtClean="0"/>
                        <a:t>16</a:t>
                      </a:r>
                      <a:endParaRPr lang="en-GB" dirty="0"/>
                    </a:p>
                  </a:txBody>
                  <a:tcPr/>
                </a:tc>
                <a:tc>
                  <a:txBody>
                    <a:bodyPr/>
                    <a:lstStyle/>
                    <a:p>
                      <a:pPr algn="ctr"/>
                      <a:r>
                        <a:rPr lang="en-GB" dirty="0" smtClean="0"/>
                        <a:t>D H Lawrence</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Robert Louis Stevenson</a:t>
                      </a:r>
                      <a:endParaRPr lang="en-GB" dirty="0"/>
                    </a:p>
                  </a:txBody>
                  <a:tcPr/>
                </a:tc>
                <a:tc>
                  <a:txBody>
                    <a:bodyPr/>
                    <a:lstStyle/>
                    <a:p>
                      <a:pPr algn="ctr"/>
                      <a:r>
                        <a:rPr lang="en-GB" dirty="0" smtClean="0"/>
                        <a:t>17</a:t>
                      </a:r>
                      <a:endParaRPr lang="en-GB" dirty="0"/>
                    </a:p>
                  </a:txBody>
                  <a:tcPr/>
                </a:tc>
                <a:tc>
                  <a:txBody>
                    <a:bodyPr/>
                    <a:lstStyle/>
                    <a:p>
                      <a:pPr algn="ctr"/>
                      <a:r>
                        <a:rPr lang="en-GB" dirty="0" smtClean="0"/>
                        <a:t>Agatha Christie</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John Buchan</a:t>
                      </a:r>
                      <a:endParaRPr lang="en-GB" dirty="0"/>
                    </a:p>
                  </a:txBody>
                  <a:tcPr/>
                </a:tc>
                <a:tc>
                  <a:txBody>
                    <a:bodyPr/>
                    <a:lstStyle/>
                    <a:p>
                      <a:pPr algn="ctr"/>
                      <a:r>
                        <a:rPr lang="en-GB" dirty="0" smtClean="0"/>
                        <a:t>18</a:t>
                      </a:r>
                      <a:endParaRPr lang="en-GB" dirty="0"/>
                    </a:p>
                  </a:txBody>
                  <a:tcPr/>
                </a:tc>
                <a:tc>
                  <a:txBody>
                    <a:bodyPr/>
                    <a:lstStyle/>
                    <a:p>
                      <a:pPr algn="ctr"/>
                      <a:r>
                        <a:rPr lang="en-GB" dirty="0" smtClean="0"/>
                        <a:t>Anne Bronte</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Thomas</a:t>
                      </a:r>
                      <a:r>
                        <a:rPr lang="en-GB" baseline="0" dirty="0" smtClean="0"/>
                        <a:t> Hardy</a:t>
                      </a:r>
                      <a:endParaRPr lang="en-GB" dirty="0"/>
                    </a:p>
                  </a:txBody>
                  <a:tcPr/>
                </a:tc>
                <a:tc>
                  <a:txBody>
                    <a:bodyPr/>
                    <a:lstStyle/>
                    <a:p>
                      <a:pPr algn="ctr"/>
                      <a:r>
                        <a:rPr lang="en-GB" dirty="0" smtClean="0"/>
                        <a:t>19</a:t>
                      </a:r>
                      <a:endParaRPr lang="en-GB" dirty="0"/>
                    </a:p>
                  </a:txBody>
                  <a:tcPr/>
                </a:tc>
                <a:tc>
                  <a:txBody>
                    <a:bodyPr/>
                    <a:lstStyle/>
                    <a:p>
                      <a:pPr algn="ctr"/>
                      <a:r>
                        <a:rPr lang="en-GB" dirty="0" smtClean="0"/>
                        <a:t>D H Lawrence</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Ian Fleming</a:t>
                      </a:r>
                      <a:endParaRPr lang="en-GB" dirty="0"/>
                    </a:p>
                  </a:txBody>
                  <a:tcPr/>
                </a:tc>
                <a:tc>
                  <a:txBody>
                    <a:bodyPr/>
                    <a:lstStyle/>
                    <a:p>
                      <a:pPr algn="ctr"/>
                      <a:r>
                        <a:rPr lang="en-GB" dirty="0" smtClean="0"/>
                        <a:t>20</a:t>
                      </a:r>
                      <a:endParaRPr lang="en-GB" dirty="0"/>
                    </a:p>
                  </a:txBody>
                  <a:tcPr/>
                </a:tc>
                <a:tc>
                  <a:txBody>
                    <a:bodyPr/>
                    <a:lstStyle/>
                    <a:p>
                      <a:pPr algn="ctr"/>
                      <a:r>
                        <a:rPr lang="en-GB" dirty="0" smtClean="0"/>
                        <a:t>Thomas Hardy</a:t>
                      </a:r>
                      <a:endParaRPr lang="en-GB" dirty="0"/>
                    </a:p>
                  </a:txBody>
                  <a:tcPr/>
                </a:tc>
              </a:tr>
            </a:tbl>
          </a:graphicData>
        </a:graphic>
      </p:graphicFrame>
    </p:spTree>
    <p:extLst>
      <p:ext uri="{BB962C8B-B14F-4D97-AF65-F5344CB8AC3E}">
        <p14:creationId xmlns:p14="http://schemas.microsoft.com/office/powerpoint/2010/main" val="2147949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826029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XN</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smtClean="0"/>
                        <a:t>NX</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BC</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CB</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CN</a:t>
                      </a:r>
                      <a:endParaRPr lang="en-GB" sz="2400" dirty="0"/>
                    </a:p>
                  </a:txBody>
                  <a:tcPr/>
                </a:tc>
              </a:tr>
            </a:tbl>
          </a:graphicData>
        </a:graphic>
      </p:graphicFrame>
      <p:sp>
        <p:nvSpPr>
          <p:cNvPr id="3" name="TextBox 2"/>
          <p:cNvSpPr txBox="1"/>
          <p:nvPr/>
        </p:nvSpPr>
        <p:spPr>
          <a:xfrm>
            <a:off x="1619672" y="980728"/>
            <a:ext cx="5472608" cy="954107"/>
          </a:xfrm>
          <a:prstGeom prst="rect">
            <a:avLst/>
          </a:prstGeom>
          <a:noFill/>
        </p:spPr>
        <p:txBody>
          <a:bodyPr wrap="square" rtlCol="0">
            <a:spAutoFit/>
          </a:bodyPr>
          <a:lstStyle/>
          <a:p>
            <a:r>
              <a:rPr lang="en-GB" sz="2800" dirty="0" smtClean="0"/>
              <a:t>Which letters are on either side of V on a computer keyboard?</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842685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XN</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NX</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BC</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CB</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CN</a:t>
                      </a:r>
                      <a:endParaRPr lang="en-GB" sz="2400" dirty="0"/>
                    </a:p>
                  </a:txBody>
                  <a:tcPr/>
                </a:tc>
              </a:tr>
            </a:tbl>
          </a:graphicData>
        </a:graphic>
      </p:graphicFrame>
      <p:sp>
        <p:nvSpPr>
          <p:cNvPr id="4" name="TextBox 3"/>
          <p:cNvSpPr txBox="1"/>
          <p:nvPr/>
        </p:nvSpPr>
        <p:spPr>
          <a:xfrm>
            <a:off x="1547664" y="980728"/>
            <a:ext cx="4896544" cy="707886"/>
          </a:xfrm>
          <a:prstGeom prst="rect">
            <a:avLst/>
          </a:prstGeom>
          <a:noFill/>
        </p:spPr>
        <p:txBody>
          <a:bodyPr wrap="square" rtlCol="0">
            <a:spAutoFit/>
          </a:bodyPr>
          <a:lstStyle/>
          <a:p>
            <a:r>
              <a:rPr lang="en-GB" sz="2000" dirty="0" smtClean="0"/>
              <a:t>Which letters are on either side of V on a computer keyboard?</a:t>
            </a:r>
            <a:endParaRPr lang="en-GB" sz="2000" dirty="0"/>
          </a:p>
        </p:txBody>
      </p:sp>
      <p:pic>
        <p:nvPicPr>
          <p:cNvPr id="21506" name="Picture 2" descr="C:\Users\john\Desktop\k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05932"/>
            <a:ext cx="2088232" cy="148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280044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1547665" y="764704"/>
            <a:ext cx="5328592" cy="1384995"/>
          </a:xfrm>
          <a:prstGeom prst="rect">
            <a:avLst/>
          </a:prstGeom>
          <a:noFill/>
        </p:spPr>
        <p:txBody>
          <a:bodyPr wrap="square" rtlCol="0">
            <a:spAutoFit/>
          </a:bodyPr>
          <a:lstStyle/>
          <a:p>
            <a:r>
              <a:rPr lang="en-GB" sz="2800" dirty="0" smtClean="0"/>
              <a:t>What are the total number of US States beginning with the letters B  E  J  Q  R  X  Y  Z ?</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404809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0</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1</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4</a:t>
                      </a:r>
                      <a:endParaRPr lang="en-GB" sz="2400" dirty="0"/>
                    </a:p>
                  </a:txBody>
                  <a:tcPr/>
                </a:tc>
              </a:tr>
            </a:tbl>
          </a:graphicData>
        </a:graphic>
      </p:graphicFrame>
      <p:sp>
        <p:nvSpPr>
          <p:cNvPr id="3" name="TextBox 2"/>
          <p:cNvSpPr txBox="1"/>
          <p:nvPr/>
        </p:nvSpPr>
        <p:spPr>
          <a:xfrm>
            <a:off x="2339752" y="1340768"/>
            <a:ext cx="3888432" cy="646331"/>
          </a:xfrm>
          <a:prstGeom prst="rect">
            <a:avLst/>
          </a:prstGeom>
          <a:noFill/>
        </p:spPr>
        <p:txBody>
          <a:bodyPr wrap="square" rtlCol="0">
            <a:spAutoFit/>
          </a:bodyPr>
          <a:lstStyle/>
          <a:p>
            <a:pPr algn="ctr"/>
            <a:r>
              <a:rPr lang="en-GB" sz="3600" dirty="0" smtClean="0"/>
              <a:t>Rhode Island</a:t>
            </a:r>
            <a:endParaRPr lang="en-GB" sz="36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652392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5</a:t>
                      </a:r>
                      <a:endParaRPr lang="en-GB" sz="2400" dirty="0"/>
                    </a:p>
                  </a:txBody>
                  <a:tcPr/>
                </a:tc>
              </a:tr>
            </a:tbl>
          </a:graphicData>
        </a:graphic>
      </p:graphicFrame>
      <p:sp>
        <p:nvSpPr>
          <p:cNvPr id="3" name="TextBox 2"/>
          <p:cNvSpPr txBox="1"/>
          <p:nvPr/>
        </p:nvSpPr>
        <p:spPr>
          <a:xfrm>
            <a:off x="2051720" y="548680"/>
            <a:ext cx="5187510" cy="1754326"/>
          </a:xfrm>
          <a:prstGeom prst="rect">
            <a:avLst/>
          </a:prstGeom>
          <a:noFill/>
        </p:spPr>
        <p:txBody>
          <a:bodyPr wrap="none" rtlCol="0">
            <a:spAutoFit/>
          </a:bodyPr>
          <a:lstStyle/>
          <a:p>
            <a:r>
              <a:rPr lang="en-GB" dirty="0" smtClean="0"/>
              <a:t>How many of the following words are spelt correctly?</a:t>
            </a:r>
          </a:p>
          <a:p>
            <a:pPr algn="ctr"/>
            <a:r>
              <a:rPr lang="en-GB" dirty="0" smtClean="0"/>
              <a:t>Grammar</a:t>
            </a:r>
          </a:p>
          <a:p>
            <a:pPr algn="ctr"/>
            <a:r>
              <a:rPr lang="en-GB" dirty="0" smtClean="0"/>
              <a:t>Miniature</a:t>
            </a:r>
          </a:p>
          <a:p>
            <a:pPr algn="ctr"/>
            <a:r>
              <a:rPr lang="en-GB" dirty="0" smtClean="0"/>
              <a:t>Professional</a:t>
            </a:r>
          </a:p>
          <a:p>
            <a:pPr algn="ctr"/>
            <a:r>
              <a:rPr lang="en-GB" dirty="0" smtClean="0"/>
              <a:t>Receive</a:t>
            </a:r>
          </a:p>
          <a:p>
            <a:pPr algn="ctr"/>
            <a:r>
              <a:rPr lang="en-GB" dirty="0" smtClean="0"/>
              <a:t>Recommend</a:t>
            </a:r>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104546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5</a:t>
                      </a:r>
                      <a:endParaRPr lang="en-GB" sz="2400" dirty="0">
                        <a:solidFill>
                          <a:srgbClr val="FF0000"/>
                        </a:solidFill>
                      </a:endParaRPr>
                    </a:p>
                  </a:txBody>
                  <a:tcPr/>
                </a:tc>
              </a:tr>
            </a:tbl>
          </a:graphicData>
        </a:graphic>
      </p:graphicFrame>
      <p:sp>
        <p:nvSpPr>
          <p:cNvPr id="3" name="TextBox 2"/>
          <p:cNvSpPr txBox="1"/>
          <p:nvPr/>
        </p:nvSpPr>
        <p:spPr>
          <a:xfrm>
            <a:off x="2972989" y="548680"/>
            <a:ext cx="2607123" cy="1754326"/>
          </a:xfrm>
          <a:prstGeom prst="rect">
            <a:avLst/>
          </a:prstGeom>
          <a:noFill/>
        </p:spPr>
        <p:txBody>
          <a:bodyPr wrap="square" rtlCol="0">
            <a:spAutoFit/>
          </a:bodyPr>
          <a:lstStyle/>
          <a:p>
            <a:pPr algn="ctr"/>
            <a:r>
              <a:rPr lang="en-GB" dirty="0" smtClean="0"/>
              <a:t>Grammar</a:t>
            </a:r>
          </a:p>
          <a:p>
            <a:pPr algn="ctr"/>
            <a:r>
              <a:rPr lang="en-GB" dirty="0" smtClean="0"/>
              <a:t>Miniature</a:t>
            </a:r>
          </a:p>
          <a:p>
            <a:pPr algn="ctr"/>
            <a:r>
              <a:rPr lang="en-GB" dirty="0" smtClean="0"/>
              <a:t>Professional</a:t>
            </a:r>
          </a:p>
          <a:p>
            <a:pPr algn="ctr"/>
            <a:r>
              <a:rPr lang="en-GB" dirty="0" smtClean="0"/>
              <a:t>Receive</a:t>
            </a:r>
          </a:p>
          <a:p>
            <a:pPr algn="ctr"/>
            <a:r>
              <a:rPr lang="en-GB" dirty="0" smtClean="0"/>
              <a:t>Recommend</a:t>
            </a:r>
          </a:p>
          <a:p>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7288874"/>
              </p:ext>
            </p:extLst>
          </p:nvPr>
        </p:nvGraphicFramePr>
        <p:xfrm>
          <a:off x="1428328" y="1268760"/>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endParaRPr lang="en-GB" sz="2400" dirty="0" smtClean="0"/>
                    </a:p>
                    <a:p>
                      <a:pPr algn="ctr"/>
                      <a:r>
                        <a:rPr lang="en-GB" sz="2400" dirty="0" smtClean="0"/>
                        <a:t>Percy</a:t>
                      </a: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Toby</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Gordon</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Henry</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James</a:t>
                      </a:r>
                      <a:endParaRPr lang="en-GB" sz="2400" dirty="0"/>
                    </a:p>
                  </a:txBody>
                  <a:tcPr/>
                </a:tc>
              </a:tr>
            </a:tbl>
          </a:graphicData>
        </a:graphic>
      </p:graphicFrame>
      <p:sp>
        <p:nvSpPr>
          <p:cNvPr id="3" name="TextBox 2"/>
          <p:cNvSpPr txBox="1"/>
          <p:nvPr/>
        </p:nvSpPr>
        <p:spPr>
          <a:xfrm>
            <a:off x="1619672" y="548680"/>
            <a:ext cx="5904656" cy="523220"/>
          </a:xfrm>
          <a:prstGeom prst="rect">
            <a:avLst/>
          </a:prstGeom>
          <a:noFill/>
        </p:spPr>
        <p:txBody>
          <a:bodyPr wrap="square" rtlCol="0">
            <a:spAutoFit/>
          </a:bodyPr>
          <a:lstStyle/>
          <a:p>
            <a:pPr algn="ctr"/>
            <a:r>
              <a:rPr lang="en-GB" sz="2800" dirty="0" smtClean="0"/>
              <a:t>Which is the odd one out?</a:t>
            </a:r>
            <a:endParaRPr lang="en-GB" sz="2800" dirty="0"/>
          </a:p>
        </p:txBody>
      </p:sp>
      <p:pic>
        <p:nvPicPr>
          <p:cNvPr id="5122" name="Picture 2" descr="C:\Users\john\Desktop\to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268760"/>
            <a:ext cx="681144" cy="7924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Desktop\perc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140887"/>
            <a:ext cx="681144" cy="7924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ohn\Desktop\gord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33372"/>
            <a:ext cx="11430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ohn\Desktop\jam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240" y="3733472"/>
            <a:ext cx="714887" cy="8480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ohn\Desktop\hen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4581524"/>
            <a:ext cx="998984" cy="73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832079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Percy</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Toby</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smtClean="0">
                          <a:solidFill>
                            <a:srgbClr val="FF0000"/>
                          </a:solidFill>
                        </a:rPr>
                        <a:t>Gordon</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Henry </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James</a:t>
                      </a:r>
                      <a:endParaRPr lang="en-GB" sz="2400" dirty="0"/>
                    </a:p>
                  </a:txBody>
                  <a:tcPr/>
                </a:tc>
              </a:tr>
            </a:tbl>
          </a:graphicData>
        </a:graphic>
      </p:graphicFrame>
      <p:sp>
        <p:nvSpPr>
          <p:cNvPr id="3" name="TextBox 2"/>
          <p:cNvSpPr txBox="1"/>
          <p:nvPr/>
        </p:nvSpPr>
        <p:spPr>
          <a:xfrm>
            <a:off x="1979712" y="1196752"/>
            <a:ext cx="4023858" cy="523220"/>
          </a:xfrm>
          <a:prstGeom prst="rect">
            <a:avLst/>
          </a:prstGeom>
          <a:noFill/>
        </p:spPr>
        <p:txBody>
          <a:bodyPr wrap="none" rtlCol="0">
            <a:spAutoFit/>
          </a:bodyPr>
          <a:lstStyle/>
          <a:p>
            <a:r>
              <a:rPr lang="en-GB" sz="2800" dirty="0" smtClean="0"/>
              <a:t>Which is the odd one out?</a:t>
            </a:r>
            <a:endParaRPr lang="en-GB" sz="2800" dirty="0"/>
          </a:p>
        </p:txBody>
      </p:sp>
      <p:pic>
        <p:nvPicPr>
          <p:cNvPr id="6146" name="Picture 2" descr="C:\Users\john\Desktop\gor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933056"/>
            <a:ext cx="11430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ohn\Desktop\perc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276872"/>
            <a:ext cx="680495" cy="7917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hn\Desktop\to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937" y="3068563"/>
            <a:ext cx="743035" cy="86449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ohn\Desktop\hen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459" y="4797152"/>
            <a:ext cx="998984" cy="7367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john\Desktop\jam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5559320"/>
            <a:ext cx="711764" cy="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55724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All of them</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None of them</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Hearts &amp; Spades</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Clubs &amp; Diamonds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Hearts, Clubs &amp; Spades</a:t>
                      </a:r>
                      <a:endParaRPr lang="en-GB" sz="2400" dirty="0"/>
                    </a:p>
                  </a:txBody>
                  <a:tcPr/>
                </a:tc>
              </a:tr>
            </a:tbl>
          </a:graphicData>
        </a:graphic>
      </p:graphicFrame>
      <p:sp>
        <p:nvSpPr>
          <p:cNvPr id="3" name="TextBox 2"/>
          <p:cNvSpPr txBox="1"/>
          <p:nvPr/>
        </p:nvSpPr>
        <p:spPr>
          <a:xfrm>
            <a:off x="1691680" y="764704"/>
            <a:ext cx="5472608" cy="523220"/>
          </a:xfrm>
          <a:prstGeom prst="rect">
            <a:avLst/>
          </a:prstGeom>
          <a:noFill/>
        </p:spPr>
        <p:txBody>
          <a:bodyPr wrap="square" rtlCol="0">
            <a:spAutoFit/>
          </a:bodyPr>
          <a:lstStyle/>
          <a:p>
            <a:pPr algn="ctr"/>
            <a:r>
              <a:rPr lang="en-GB" sz="2800" smtClean="0"/>
              <a:t>**Which </a:t>
            </a:r>
            <a:r>
              <a:rPr lang="en-GB" sz="2800" dirty="0" smtClean="0"/>
              <a:t>Jacks have just one eye?</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667636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All of them</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None of them</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smtClean="0">
                          <a:solidFill>
                            <a:srgbClr val="FF0000"/>
                          </a:solidFill>
                        </a:rPr>
                        <a:t>Hearts &amp; Spades</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Clubs</a:t>
                      </a:r>
                      <a:r>
                        <a:rPr lang="en-GB" sz="2400" baseline="0" dirty="0" smtClean="0"/>
                        <a:t> &amp; Diamonds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Hearts, Clubs &amp; Spades</a:t>
                      </a:r>
                      <a:endParaRPr lang="en-GB" sz="2400" dirty="0"/>
                    </a:p>
                  </a:txBody>
                  <a:tcPr/>
                </a:tc>
              </a:tr>
            </a:tbl>
          </a:graphicData>
        </a:graphic>
      </p:graphicFrame>
      <p:sp>
        <p:nvSpPr>
          <p:cNvPr id="3" name="TextBox 2"/>
          <p:cNvSpPr txBox="1"/>
          <p:nvPr/>
        </p:nvSpPr>
        <p:spPr>
          <a:xfrm>
            <a:off x="1835696" y="908720"/>
            <a:ext cx="4149790" cy="461665"/>
          </a:xfrm>
          <a:prstGeom prst="rect">
            <a:avLst/>
          </a:prstGeom>
          <a:noFill/>
        </p:spPr>
        <p:txBody>
          <a:bodyPr wrap="none" rtlCol="0">
            <a:spAutoFit/>
          </a:bodyPr>
          <a:lstStyle/>
          <a:p>
            <a:r>
              <a:rPr lang="en-GB" sz="2400" dirty="0" smtClean="0"/>
              <a:t>Which Jacks have only one eye?</a:t>
            </a:r>
            <a:endParaRPr lang="en-GB" sz="2400" dirty="0"/>
          </a:p>
        </p:txBody>
      </p:sp>
      <p:pic>
        <p:nvPicPr>
          <p:cNvPr id="7170" name="Picture 2" descr="C:\Users\john\Desktop\4 ja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51247"/>
            <a:ext cx="19050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sz="2800" dirty="0" smtClean="0"/>
              <a:t>Did you meet, or surpass, the target of 750 points?</a:t>
            </a:r>
          </a:p>
          <a:p>
            <a:pPr marL="0" indent="0" algn="ctr">
              <a:buNone/>
            </a:pPr>
            <a:endParaRPr lang="en-GB" sz="2800" dirty="0"/>
          </a:p>
          <a:p>
            <a:pPr marL="0" indent="0" algn="ctr">
              <a:buNone/>
            </a:pPr>
            <a:r>
              <a:rPr lang="en-GB" sz="2800" dirty="0" smtClean="0"/>
              <a:t>In the next section there are 10 questions. For each question 5 possible answers are offered and you can gamble up to half the points you own on each question. Get it right and you add the points to your total, but choose an incorrect answer and you lose those points.</a:t>
            </a:r>
          </a:p>
          <a:p>
            <a:pPr marL="0" indent="0" algn="ctr">
              <a:buNone/>
            </a:pPr>
            <a:endParaRPr lang="en-GB" sz="2800" dirty="0"/>
          </a:p>
          <a:p>
            <a:pPr marL="0" indent="0" algn="ctr">
              <a:buNone/>
            </a:pPr>
            <a:r>
              <a:rPr lang="en-GB" sz="2800" dirty="0" smtClean="0"/>
              <a:t>Your target by the end of the 10 questions is to achieve an overall total of 4000 points.</a:t>
            </a:r>
          </a:p>
          <a:p>
            <a:pPr marL="0" indent="0">
              <a:buNone/>
            </a:pPr>
            <a:endParaRPr lang="en-GB" dirty="0"/>
          </a:p>
        </p:txBody>
      </p:sp>
    </p:spTree>
    <p:extLst>
      <p:ext uri="{BB962C8B-B14F-4D97-AF65-F5344CB8AC3E}">
        <p14:creationId xmlns:p14="http://schemas.microsoft.com/office/powerpoint/2010/main" val="8309177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56216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8</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9</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10</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11</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12</a:t>
                      </a:r>
                      <a:endParaRPr lang="en-GB" sz="2400" dirty="0"/>
                    </a:p>
                  </a:txBody>
                  <a:tcPr/>
                </a:tc>
              </a:tr>
            </a:tbl>
          </a:graphicData>
        </a:graphic>
      </p:graphicFrame>
      <p:sp>
        <p:nvSpPr>
          <p:cNvPr id="3" name="TextBox 2"/>
          <p:cNvSpPr txBox="1"/>
          <p:nvPr/>
        </p:nvSpPr>
        <p:spPr>
          <a:xfrm>
            <a:off x="1907705" y="980728"/>
            <a:ext cx="3744416" cy="954107"/>
          </a:xfrm>
          <a:prstGeom prst="rect">
            <a:avLst/>
          </a:prstGeom>
          <a:noFill/>
        </p:spPr>
        <p:txBody>
          <a:bodyPr wrap="square" rtlCol="0">
            <a:spAutoFit/>
          </a:bodyPr>
          <a:lstStyle/>
          <a:p>
            <a:r>
              <a:rPr lang="en-GB" sz="2800" dirty="0" smtClean="0"/>
              <a:t>*How many Dr Who’s have there been?</a:t>
            </a:r>
            <a:endParaRPr lang="en-GB" sz="2800" dirty="0"/>
          </a:p>
        </p:txBody>
      </p:sp>
      <p:pic>
        <p:nvPicPr>
          <p:cNvPr id="10242" name="Picture 2" descr="C:\Users\john\Desktop\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3" y="730169"/>
            <a:ext cx="1656184" cy="145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822323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8</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9</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10</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11</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12</a:t>
                      </a:r>
                      <a:endParaRPr lang="en-GB" sz="2400" dirty="0"/>
                    </a:p>
                  </a:txBody>
                  <a:tcPr/>
                </a:tc>
              </a:tr>
            </a:tbl>
          </a:graphicData>
        </a:graphic>
      </p:graphicFrame>
      <p:sp>
        <p:nvSpPr>
          <p:cNvPr id="3" name="TextBox 2"/>
          <p:cNvSpPr txBox="1"/>
          <p:nvPr/>
        </p:nvSpPr>
        <p:spPr>
          <a:xfrm>
            <a:off x="1619672" y="404664"/>
            <a:ext cx="5930150" cy="1692771"/>
          </a:xfrm>
          <a:prstGeom prst="rect">
            <a:avLst/>
          </a:prstGeom>
          <a:noFill/>
        </p:spPr>
        <p:txBody>
          <a:bodyPr wrap="none" rtlCol="0">
            <a:spAutoFit/>
          </a:bodyPr>
          <a:lstStyle/>
          <a:p>
            <a:r>
              <a:rPr lang="en-GB" sz="2400" dirty="0" smtClean="0"/>
              <a:t>How many Dr Who’s have there been?</a:t>
            </a:r>
          </a:p>
          <a:p>
            <a:r>
              <a:rPr lang="en-GB" sz="2000" dirty="0" smtClean="0"/>
              <a:t>William </a:t>
            </a:r>
            <a:r>
              <a:rPr lang="en-GB" sz="2000" dirty="0" err="1" smtClean="0"/>
              <a:t>Hartnell</a:t>
            </a:r>
            <a:r>
              <a:rPr lang="en-GB" sz="2000" dirty="0" smtClean="0"/>
              <a:t>  Patrick </a:t>
            </a:r>
            <a:r>
              <a:rPr lang="en-GB" sz="2000" dirty="0" err="1" smtClean="0"/>
              <a:t>Troughton</a:t>
            </a:r>
            <a:r>
              <a:rPr lang="en-GB" sz="2000" dirty="0" smtClean="0"/>
              <a:t>  John </a:t>
            </a:r>
            <a:r>
              <a:rPr lang="en-GB" sz="2000" dirty="0" err="1" smtClean="0"/>
              <a:t>Pertwee</a:t>
            </a:r>
            <a:endParaRPr lang="en-GB" sz="2000" dirty="0" smtClean="0"/>
          </a:p>
          <a:p>
            <a:r>
              <a:rPr lang="en-GB" sz="2000" dirty="0" smtClean="0"/>
              <a:t>Tom Baker  Peter Davison  Colin Baker  Sylvester McCoy</a:t>
            </a:r>
          </a:p>
          <a:p>
            <a:r>
              <a:rPr lang="en-GB" sz="2000" dirty="0" smtClean="0"/>
              <a:t>Paul </a:t>
            </a:r>
            <a:r>
              <a:rPr lang="en-GB" sz="2000" dirty="0" err="1" smtClean="0"/>
              <a:t>McGann</a:t>
            </a:r>
            <a:r>
              <a:rPr lang="en-GB" sz="2000" dirty="0" smtClean="0"/>
              <a:t>  Christopher </a:t>
            </a:r>
            <a:r>
              <a:rPr lang="en-GB" sz="2000" dirty="0" err="1" smtClean="0"/>
              <a:t>Eccleston</a:t>
            </a:r>
            <a:r>
              <a:rPr lang="en-GB" sz="2000" dirty="0" smtClean="0"/>
              <a:t>  David Tennant</a:t>
            </a:r>
          </a:p>
          <a:p>
            <a:r>
              <a:rPr lang="en-GB" sz="2000" dirty="0" smtClean="0"/>
              <a:t>Matt Smith</a:t>
            </a:r>
            <a:endParaRPr lang="en-GB" sz="20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068960"/>
            <a:ext cx="5006883" cy="1107996"/>
          </a:xfrm>
          <a:prstGeom prst="rect">
            <a:avLst/>
          </a:prstGeom>
          <a:noFill/>
        </p:spPr>
        <p:txBody>
          <a:bodyPr wrap="none" rtlCol="0">
            <a:spAutoFit/>
          </a:bodyPr>
          <a:lstStyle/>
          <a:p>
            <a:r>
              <a:rPr lang="en-GB" sz="6600" dirty="0" smtClean="0">
                <a:solidFill>
                  <a:srgbClr val="FF0000"/>
                </a:solidFill>
              </a:rPr>
              <a:t>That’s all folks</a:t>
            </a:r>
            <a:endParaRPr lang="en-GB" sz="6600" dirty="0">
              <a:solidFill>
                <a:srgbClr val="FF0000"/>
              </a:solidFill>
            </a:endParaRPr>
          </a:p>
        </p:txBody>
      </p:sp>
      <p:sp>
        <p:nvSpPr>
          <p:cNvPr id="3" name="TextBox 2"/>
          <p:cNvSpPr txBox="1"/>
          <p:nvPr/>
        </p:nvSpPr>
        <p:spPr>
          <a:xfrm>
            <a:off x="1115616" y="1700808"/>
            <a:ext cx="6624736" cy="1200329"/>
          </a:xfrm>
          <a:prstGeom prst="rect">
            <a:avLst/>
          </a:prstGeom>
          <a:noFill/>
        </p:spPr>
        <p:txBody>
          <a:bodyPr wrap="square" rtlCol="0">
            <a:spAutoFit/>
          </a:bodyPr>
          <a:lstStyle/>
          <a:p>
            <a:pPr algn="ctr"/>
            <a:r>
              <a:rPr lang="en-GB" sz="3600" dirty="0" smtClean="0"/>
              <a:t>Did you manage to reach 40,000 points?</a:t>
            </a:r>
            <a:endParaRPr lang="en-GB" sz="3600" dirty="0"/>
          </a:p>
        </p:txBody>
      </p:sp>
    </p:spTree>
    <p:extLst>
      <p:ext uri="{BB962C8B-B14F-4D97-AF65-F5344CB8AC3E}">
        <p14:creationId xmlns:p14="http://schemas.microsoft.com/office/powerpoint/2010/main" val="85936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147658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5 </a:t>
                      </a:r>
                      <a:r>
                        <a:rPr lang="en-GB" sz="2400" dirty="0" err="1" smtClean="0"/>
                        <a:t>ft</a:t>
                      </a:r>
                      <a:r>
                        <a:rPr lang="en-GB" sz="2400" dirty="0" smtClean="0"/>
                        <a:t> 8 ins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5 </a:t>
                      </a:r>
                      <a:r>
                        <a:rPr lang="en-GB" sz="2400" dirty="0" err="1" smtClean="0"/>
                        <a:t>ft</a:t>
                      </a:r>
                      <a:r>
                        <a:rPr lang="en-GB" sz="2400" dirty="0" smtClean="0"/>
                        <a:t> 10 ins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6 </a:t>
                      </a:r>
                      <a:r>
                        <a:rPr lang="en-GB" sz="2400" dirty="0" err="1" smtClean="0"/>
                        <a:t>ft</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6 </a:t>
                      </a:r>
                      <a:r>
                        <a:rPr lang="en-GB" sz="2400" dirty="0" err="1" smtClean="0"/>
                        <a:t>ft</a:t>
                      </a:r>
                      <a:r>
                        <a:rPr lang="en-GB" sz="2400" dirty="0" smtClean="0"/>
                        <a:t> 1 in</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6 </a:t>
                      </a:r>
                      <a:r>
                        <a:rPr lang="en-GB" sz="2400" dirty="0" err="1" smtClean="0"/>
                        <a:t>ft</a:t>
                      </a:r>
                      <a:r>
                        <a:rPr lang="en-GB" sz="2400" dirty="0" smtClean="0"/>
                        <a:t> 3 ins</a:t>
                      </a:r>
                      <a:endParaRPr lang="en-GB" sz="2400" dirty="0"/>
                    </a:p>
                  </a:txBody>
                  <a:tcPr/>
                </a:tc>
              </a:tr>
            </a:tbl>
          </a:graphicData>
        </a:graphic>
      </p:graphicFrame>
      <p:sp>
        <p:nvSpPr>
          <p:cNvPr id="3" name="TextBox 2"/>
          <p:cNvSpPr txBox="1"/>
          <p:nvPr/>
        </p:nvSpPr>
        <p:spPr>
          <a:xfrm>
            <a:off x="1907704" y="1412776"/>
            <a:ext cx="5472608" cy="646331"/>
          </a:xfrm>
          <a:prstGeom prst="rect">
            <a:avLst/>
          </a:prstGeom>
          <a:noFill/>
        </p:spPr>
        <p:txBody>
          <a:bodyPr wrap="square" rtlCol="0">
            <a:spAutoFit/>
          </a:bodyPr>
          <a:lstStyle/>
          <a:p>
            <a:r>
              <a:rPr lang="en-GB" sz="3600" dirty="0" smtClean="0"/>
              <a:t>How tall was Henry VIII?</a:t>
            </a:r>
            <a:endParaRPr lang="en-GB" sz="3600" dirty="0"/>
          </a:p>
        </p:txBody>
      </p:sp>
      <p:pic>
        <p:nvPicPr>
          <p:cNvPr id="12290" name="Picture 2" descr="C:\Users\john\Desktop\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665" y="908721"/>
            <a:ext cx="69497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2300</Words>
  <Application>Microsoft Office PowerPoint</Application>
  <PresentationFormat>On-screen Show (4:3)</PresentationFormat>
  <Paragraphs>1017</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Target</vt:lpstr>
      <vt:lpstr>Who wrote the following books? 50 pts per book; 1000 if you get all 20.</vt:lpstr>
      <vt:lpstr>PowerPoint Presentation</vt:lpstr>
      <vt:lpstr>PowerPoint Presentation</vt:lpstr>
      <vt:lpstr>PowerPoint Presentation</vt:lpstr>
      <vt:lpstr>Book Authors 50 pts each 1000 for the lot</vt:lpstr>
      <vt:lpstr>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African countries can you identify? 200 pts for each (4,000 for the lot)</vt:lpstr>
      <vt:lpstr>African Countries 200 pts for each  (4,000 for them all)</vt:lpstr>
      <vt:lpstr>African Countries 200 pts for each  (4,000 for them all)</vt:lpstr>
      <vt:lpstr>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which County (or metropolitan borough) are each of the following? 400 pts each (8,000 for the lot)</vt:lpstr>
      <vt:lpstr>PowerPoint Presentation</vt:lpstr>
      <vt:lpstr>PowerPoint Presentation</vt:lpstr>
      <vt:lpstr>PowerPoint Presentation</vt:lpstr>
      <vt:lpstr>PowerPoint Presentation</vt:lpstr>
      <vt:lpstr>400 pts each (8,000 for them all)</vt:lpstr>
      <vt:lpstr>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56</cp:revision>
  <dcterms:created xsi:type="dcterms:W3CDTF">2011-03-11T09:41:43Z</dcterms:created>
  <dcterms:modified xsi:type="dcterms:W3CDTF">2015-03-09T19:23:34Z</dcterms:modified>
</cp:coreProperties>
</file>